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61" autoAdjust="0"/>
    <p:restoredTop sz="94660"/>
  </p:normalViewPr>
  <p:slideViewPr>
    <p:cSldViewPr snapToGrid="0">
      <p:cViewPr>
        <p:scale>
          <a:sx n="78" d="100"/>
          <a:sy n="78" d="100"/>
        </p:scale>
        <p:origin x="-336"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4D25428-BDB1-4CC4-B2C9-988DFC46E051}" type="datetimeFigureOut">
              <a:rPr lang="en-US" smtClean="0"/>
              <a:t>3/30/2019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A2FAB8-3F15-4B8E-B608-0A705C1035A5}" type="slidenum">
              <a:rPr lang="en-US" smtClean="0"/>
              <a:t>‹#›</a:t>
            </a:fld>
            <a:endParaRPr lang="en-US"/>
          </a:p>
        </p:txBody>
      </p:sp>
    </p:spTree>
    <p:extLst>
      <p:ext uri="{BB962C8B-B14F-4D97-AF65-F5344CB8AC3E}">
        <p14:creationId xmlns:p14="http://schemas.microsoft.com/office/powerpoint/2010/main" val="39886914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D25428-BDB1-4CC4-B2C9-988DFC46E051}" type="datetimeFigureOut">
              <a:rPr lang="en-US" smtClean="0"/>
              <a:t>3/30/2019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A2FAB8-3F15-4B8E-B608-0A705C1035A5}" type="slidenum">
              <a:rPr lang="en-US" smtClean="0"/>
              <a:t>‹#›</a:t>
            </a:fld>
            <a:endParaRPr lang="en-US"/>
          </a:p>
        </p:txBody>
      </p:sp>
    </p:spTree>
    <p:extLst>
      <p:ext uri="{BB962C8B-B14F-4D97-AF65-F5344CB8AC3E}">
        <p14:creationId xmlns:p14="http://schemas.microsoft.com/office/powerpoint/2010/main" val="1116574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4D25428-BDB1-4CC4-B2C9-988DFC46E051}" type="datetimeFigureOut">
              <a:rPr lang="en-US" smtClean="0"/>
              <a:t>3/30/2019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A2FAB8-3F15-4B8E-B608-0A705C1035A5}" type="slidenum">
              <a:rPr lang="en-US" smtClean="0"/>
              <a:t>‹#›</a:t>
            </a:fld>
            <a:endParaRPr lang="en-US"/>
          </a:p>
        </p:txBody>
      </p:sp>
    </p:spTree>
    <p:extLst>
      <p:ext uri="{BB962C8B-B14F-4D97-AF65-F5344CB8AC3E}">
        <p14:creationId xmlns:p14="http://schemas.microsoft.com/office/powerpoint/2010/main" val="1336031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4D25428-BDB1-4CC4-B2C9-988DFC46E051}" type="datetimeFigureOut">
              <a:rPr lang="en-US" smtClean="0"/>
              <a:t>3/30/2019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A2FAB8-3F15-4B8E-B608-0A705C1035A5}" type="slidenum">
              <a:rPr lang="en-US" smtClean="0"/>
              <a:t>‹#›</a:t>
            </a:fld>
            <a:endParaRPr lang="en-US"/>
          </a:p>
        </p:txBody>
      </p:sp>
    </p:spTree>
    <p:extLst>
      <p:ext uri="{BB962C8B-B14F-4D97-AF65-F5344CB8AC3E}">
        <p14:creationId xmlns:p14="http://schemas.microsoft.com/office/powerpoint/2010/main" val="4261326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4D25428-BDB1-4CC4-B2C9-988DFC46E051}" type="datetimeFigureOut">
              <a:rPr lang="en-US" smtClean="0"/>
              <a:t>3/30/2019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A2FAB8-3F15-4B8E-B608-0A705C1035A5}" type="slidenum">
              <a:rPr lang="en-US" smtClean="0"/>
              <a:t>‹#›</a:t>
            </a:fld>
            <a:endParaRPr lang="en-US"/>
          </a:p>
        </p:txBody>
      </p:sp>
    </p:spTree>
    <p:extLst>
      <p:ext uri="{BB962C8B-B14F-4D97-AF65-F5344CB8AC3E}">
        <p14:creationId xmlns:p14="http://schemas.microsoft.com/office/powerpoint/2010/main" val="1544509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4D25428-BDB1-4CC4-B2C9-988DFC46E051}" type="datetimeFigureOut">
              <a:rPr lang="en-US" smtClean="0"/>
              <a:t>3/30/2019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A2FAB8-3F15-4B8E-B608-0A705C1035A5}" type="slidenum">
              <a:rPr lang="en-US" smtClean="0"/>
              <a:t>‹#›</a:t>
            </a:fld>
            <a:endParaRPr lang="en-US"/>
          </a:p>
        </p:txBody>
      </p:sp>
    </p:spTree>
    <p:extLst>
      <p:ext uri="{BB962C8B-B14F-4D97-AF65-F5344CB8AC3E}">
        <p14:creationId xmlns:p14="http://schemas.microsoft.com/office/powerpoint/2010/main" val="149994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D25428-BDB1-4CC4-B2C9-988DFC46E051}" type="datetimeFigureOut">
              <a:rPr lang="en-US" smtClean="0"/>
              <a:t>3/30/2019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A2FAB8-3F15-4B8E-B608-0A705C1035A5}" type="slidenum">
              <a:rPr lang="en-US" smtClean="0"/>
              <a:t>‹#›</a:t>
            </a:fld>
            <a:endParaRPr lang="en-US"/>
          </a:p>
        </p:txBody>
      </p:sp>
    </p:spTree>
    <p:extLst>
      <p:ext uri="{BB962C8B-B14F-4D97-AF65-F5344CB8AC3E}">
        <p14:creationId xmlns:p14="http://schemas.microsoft.com/office/powerpoint/2010/main" val="2988911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4D25428-BDB1-4CC4-B2C9-988DFC46E051}" type="datetimeFigureOut">
              <a:rPr lang="en-US" smtClean="0"/>
              <a:t>3/30/2019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A2FAB8-3F15-4B8E-B608-0A705C1035A5}" type="slidenum">
              <a:rPr lang="en-US" smtClean="0"/>
              <a:t>‹#›</a:t>
            </a:fld>
            <a:endParaRPr lang="en-US"/>
          </a:p>
        </p:txBody>
      </p:sp>
    </p:spTree>
    <p:extLst>
      <p:ext uri="{BB962C8B-B14F-4D97-AF65-F5344CB8AC3E}">
        <p14:creationId xmlns:p14="http://schemas.microsoft.com/office/powerpoint/2010/main" val="3334157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4D25428-BDB1-4CC4-B2C9-988DFC46E051}" type="datetimeFigureOut">
              <a:rPr lang="en-US" smtClean="0"/>
              <a:t>3/30/2019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A2FAB8-3F15-4B8E-B608-0A705C1035A5}" type="slidenum">
              <a:rPr lang="en-US" smtClean="0"/>
              <a:t>‹#›</a:t>
            </a:fld>
            <a:endParaRPr lang="en-US"/>
          </a:p>
        </p:txBody>
      </p:sp>
    </p:spTree>
    <p:extLst>
      <p:ext uri="{BB962C8B-B14F-4D97-AF65-F5344CB8AC3E}">
        <p14:creationId xmlns:p14="http://schemas.microsoft.com/office/powerpoint/2010/main" val="2770688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4D25428-BDB1-4CC4-B2C9-988DFC46E051}" type="datetimeFigureOut">
              <a:rPr lang="en-US" smtClean="0"/>
              <a:t>3/30/2019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A2FAB8-3F15-4B8E-B608-0A705C1035A5}" type="slidenum">
              <a:rPr lang="en-US" smtClean="0"/>
              <a:t>‹#›</a:t>
            </a:fld>
            <a:endParaRPr lang="en-US"/>
          </a:p>
        </p:txBody>
      </p:sp>
    </p:spTree>
    <p:extLst>
      <p:ext uri="{BB962C8B-B14F-4D97-AF65-F5344CB8AC3E}">
        <p14:creationId xmlns:p14="http://schemas.microsoft.com/office/powerpoint/2010/main" val="3037965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4D25428-BDB1-4CC4-B2C9-988DFC46E051}" type="datetimeFigureOut">
              <a:rPr lang="en-US" smtClean="0"/>
              <a:t>3/30/2019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A2FAB8-3F15-4B8E-B608-0A705C1035A5}"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4404682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4D25428-BDB1-4CC4-B2C9-988DFC46E051}" type="datetimeFigureOut">
              <a:rPr lang="en-US" smtClean="0"/>
              <a:t>3/30/2019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A2FAB8-3F15-4B8E-B608-0A705C1035A5}" type="slidenum">
              <a:rPr lang="en-US" smtClean="0"/>
              <a:t>‹#›</a:t>
            </a:fld>
            <a:endParaRPr lang="en-US"/>
          </a:p>
        </p:txBody>
      </p:sp>
    </p:spTree>
    <p:extLst>
      <p:ext uri="{BB962C8B-B14F-4D97-AF65-F5344CB8AC3E}">
        <p14:creationId xmlns:p14="http://schemas.microsoft.com/office/powerpoint/2010/main" val="32966554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4D25428-BDB1-4CC4-B2C9-988DFC46E051}" type="datetimeFigureOut">
              <a:rPr lang="en-US" smtClean="0"/>
              <a:t>3/30/2019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A2FAB8-3F15-4B8E-B608-0A705C1035A5}"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417841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4D25428-BDB1-4CC4-B2C9-988DFC46E051}" type="datetimeFigureOut">
              <a:rPr lang="en-US" smtClean="0"/>
              <a:t>3/30/2019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A2FAB8-3F15-4B8E-B608-0A705C1035A5}" type="slidenum">
              <a:rPr lang="en-US" smtClean="0"/>
              <a:t>‹#›</a:t>
            </a:fld>
            <a:endParaRPr lang="en-US"/>
          </a:p>
        </p:txBody>
      </p:sp>
    </p:spTree>
    <p:extLst>
      <p:ext uri="{BB962C8B-B14F-4D97-AF65-F5344CB8AC3E}">
        <p14:creationId xmlns:p14="http://schemas.microsoft.com/office/powerpoint/2010/main" val="1065698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D25428-BDB1-4CC4-B2C9-988DFC46E051}" type="datetimeFigureOut">
              <a:rPr lang="en-US" smtClean="0"/>
              <a:t>3/30/2019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A2FAB8-3F15-4B8E-B608-0A705C1035A5}" type="slidenum">
              <a:rPr lang="en-US" smtClean="0"/>
              <a:t>‹#›</a:t>
            </a:fld>
            <a:endParaRPr lang="en-US"/>
          </a:p>
        </p:txBody>
      </p:sp>
    </p:spTree>
    <p:extLst>
      <p:ext uri="{BB962C8B-B14F-4D97-AF65-F5344CB8AC3E}">
        <p14:creationId xmlns:p14="http://schemas.microsoft.com/office/powerpoint/2010/main" val="23314895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D25428-BDB1-4CC4-B2C9-988DFC46E051}" type="datetimeFigureOut">
              <a:rPr lang="en-US" smtClean="0"/>
              <a:t>3/30/2019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A2FAB8-3F15-4B8E-B608-0A705C1035A5}" type="slidenum">
              <a:rPr lang="en-US" smtClean="0"/>
              <a:t>‹#›</a:t>
            </a:fld>
            <a:endParaRPr lang="en-US"/>
          </a:p>
        </p:txBody>
      </p:sp>
    </p:spTree>
    <p:extLst>
      <p:ext uri="{BB962C8B-B14F-4D97-AF65-F5344CB8AC3E}">
        <p14:creationId xmlns:p14="http://schemas.microsoft.com/office/powerpoint/2010/main" val="1468427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4D25428-BDB1-4CC4-B2C9-988DFC46E051}" type="datetimeFigureOut">
              <a:rPr lang="en-US" smtClean="0"/>
              <a:t>3/30/2019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1A2FAB8-3F15-4B8E-B608-0A705C1035A5}" type="slidenum">
              <a:rPr lang="en-US" smtClean="0"/>
              <a:t>‹#›</a:t>
            </a:fld>
            <a:endParaRPr lang="en-US"/>
          </a:p>
        </p:txBody>
      </p:sp>
    </p:spTree>
    <p:extLst>
      <p:ext uri="{BB962C8B-B14F-4D97-AF65-F5344CB8AC3E}">
        <p14:creationId xmlns:p14="http://schemas.microsoft.com/office/powerpoint/2010/main" val="12564322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hc.unesco.org/en/list/906" TargetMode="External"/><Relationship Id="rId2" Type="http://schemas.openxmlformats.org/officeDocument/2006/relationships/hyperlink" Target="https://rolandia.eu/en/blog/unesco-sites"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00451" y="2142309"/>
            <a:ext cx="6073551" cy="1908524"/>
          </a:xfrm>
        </p:spPr>
        <p:txBody>
          <a:bodyPr/>
          <a:lstStyle/>
          <a:p>
            <a:pPr algn="ctr"/>
            <a:r>
              <a:rPr lang="en-US" dirty="0" smtClean="0"/>
              <a:t>Myths and Legends </a:t>
            </a:r>
            <a:r>
              <a:rPr lang="en-US" dirty="0" smtClean="0"/>
              <a:t>from </a:t>
            </a:r>
            <a:r>
              <a:rPr lang="en-US" dirty="0" smtClean="0"/>
              <a:t>Romania</a:t>
            </a:r>
            <a:endParaRPr lang="en-US" dirty="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3200450" y="148160"/>
            <a:ext cx="5877607" cy="2314904"/>
          </a:xfrm>
          <a:prstGeom prst="rect">
            <a:avLst/>
          </a:prstGeom>
          <a:ln>
            <a:noFill/>
          </a:ln>
          <a:effectLst/>
          <a:scene3d>
            <a:camera prst="orthographicFront">
              <a:rot lat="0" lon="0" rev="0"/>
            </a:camera>
            <a:lightRig rig="contrasting" dir="t">
              <a:rot lat="0" lon="0" rev="7800000"/>
            </a:lightRig>
          </a:scene3d>
          <a:sp3d>
            <a:bevelT w="139700" h="139700"/>
          </a:sp3d>
        </p:spPr>
      </p:pic>
      <p:sp>
        <p:nvSpPr>
          <p:cNvPr id="3" name="Subtitle 2"/>
          <p:cNvSpPr>
            <a:spLocks noGrp="1"/>
          </p:cNvSpPr>
          <p:nvPr>
            <p:ph type="subTitle" idx="1"/>
          </p:nvPr>
        </p:nvSpPr>
        <p:spPr>
          <a:xfrm>
            <a:off x="3200450" y="4050833"/>
            <a:ext cx="5472712" cy="1096899"/>
          </a:xfrm>
        </p:spPr>
        <p:txBody>
          <a:bodyPr>
            <a:normAutofit/>
          </a:bodyPr>
          <a:lstStyle/>
          <a:p>
            <a:pPr algn="ctr"/>
            <a:r>
              <a:rPr lang="en-US" sz="2400" dirty="0" smtClean="0">
                <a:solidFill>
                  <a:schemeClr val="accent2">
                    <a:lumMod val="60000"/>
                    <a:lumOff val="40000"/>
                  </a:schemeClr>
                </a:solidFill>
              </a:rPr>
              <a:t> </a:t>
            </a:r>
            <a:r>
              <a:rPr lang="en-US" sz="2000" dirty="0" err="1" smtClean="0">
                <a:solidFill>
                  <a:schemeClr val="accent2">
                    <a:lumMod val="60000"/>
                    <a:lumOff val="40000"/>
                  </a:schemeClr>
                </a:solidFill>
              </a:rPr>
              <a:t>by:Denis,Edi,Georgia,Giulia,Sebi,Vlad</a:t>
            </a:r>
            <a:endParaRPr lang="en-US" sz="2000" dirty="0">
              <a:solidFill>
                <a:schemeClr val="accent2">
                  <a:lumMod val="60000"/>
                  <a:lumOff val="40000"/>
                </a:schemeClr>
              </a:solidFill>
            </a:endParaRPr>
          </a:p>
        </p:txBody>
      </p:sp>
    </p:spTree>
    <p:extLst>
      <p:ext uri="{BB962C8B-B14F-4D97-AF65-F5344CB8AC3E}">
        <p14:creationId xmlns:p14="http://schemas.microsoft.com/office/powerpoint/2010/main" val="37477800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arn(inVertical)">
                                      <p:cBhvr>
                                        <p:cTn id="1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0461" y="1192382"/>
            <a:ext cx="4513541" cy="5487248"/>
          </a:xfrm>
        </p:spPr>
        <p:txBody>
          <a:bodyPr/>
          <a:lstStyle/>
          <a:p>
            <a:r>
              <a:rPr lang="en-US" dirty="0"/>
              <a:t>L</a:t>
            </a:r>
            <a:r>
              <a:rPr lang="en-US" dirty="0" smtClean="0"/>
              <a:t>ocals had known about </a:t>
            </a:r>
            <a:r>
              <a:rPr lang="en-US" dirty="0"/>
              <a:t>the strange things happening in the </a:t>
            </a:r>
            <a:r>
              <a:rPr lang="en-US" dirty="0" err="1"/>
              <a:t>Baciu</a:t>
            </a:r>
            <a:r>
              <a:rPr lang="en-US" dirty="0"/>
              <a:t> Forest for a long time. Legends and myths have been passed down from generation to generation. They think that once entered, the forest awakes man’s deepest, subconscious fears. The villagers that entered the forest testified that as soon as they reached it, they experienced inexplicable </a:t>
            </a:r>
            <a:r>
              <a:rPr lang="en-US" dirty="0" smtClean="0"/>
              <a:t>states of</a:t>
            </a:r>
            <a:r>
              <a:rPr lang="en-US" dirty="0"/>
              <a:t> </a:t>
            </a:r>
            <a:r>
              <a:rPr lang="en-US" i="1" dirty="0"/>
              <a:t>nausea</a:t>
            </a:r>
            <a:r>
              <a:rPr lang="en-US" dirty="0"/>
              <a:t>, </a:t>
            </a:r>
            <a:r>
              <a:rPr lang="en-US" i="1" dirty="0"/>
              <a:t>anxiety</a:t>
            </a:r>
            <a:r>
              <a:rPr lang="en-US" dirty="0"/>
              <a:t>, </a:t>
            </a:r>
            <a:r>
              <a:rPr lang="en-US" i="1" dirty="0"/>
              <a:t>headaches</a:t>
            </a:r>
            <a:r>
              <a:rPr lang="en-US" dirty="0"/>
              <a:t> and even </a:t>
            </a:r>
            <a:r>
              <a:rPr lang="en-US" i="1" dirty="0"/>
              <a:t>burn</a:t>
            </a:r>
            <a:r>
              <a:rPr lang="en-US" dirty="0"/>
              <a:t> </a:t>
            </a:r>
            <a:r>
              <a:rPr lang="en-US" i="1" dirty="0"/>
              <a:t>marks</a:t>
            </a:r>
            <a:r>
              <a:rPr lang="en-US" dirty="0"/>
              <a:t> on their skin.</a:t>
            </a:r>
          </a:p>
        </p:txBody>
      </p:sp>
      <p:sp>
        <p:nvSpPr>
          <p:cNvPr id="4" name="Text Placeholder 3"/>
          <p:cNvSpPr>
            <a:spLocks noGrp="1"/>
          </p:cNvSpPr>
          <p:nvPr>
            <p:ph type="body" sz="half" idx="2"/>
          </p:nvPr>
        </p:nvSpPr>
        <p:spPr>
          <a:xfrm>
            <a:off x="1841863" y="882959"/>
            <a:ext cx="3075353" cy="2965269"/>
          </a:xfrm>
        </p:spPr>
        <p:txBody>
          <a:bodyPr/>
          <a:lstStyle/>
          <a:p>
            <a:endParaRPr lang="en-US" dirty="0" smtClean="0"/>
          </a:p>
          <a:p>
            <a:r>
              <a:rPr lang="en-US" dirty="0"/>
              <a:t> </a:t>
            </a:r>
            <a:r>
              <a:rPr lang="en-US" dirty="0" smtClean="0"/>
              <a:t>                                                       </a:t>
            </a:r>
            <a:endParaRPr lang="en-US" dirty="0"/>
          </a:p>
        </p:txBody>
      </p:sp>
      <p:pic>
        <p:nvPicPr>
          <p:cNvPr id="5" name="Picture 4"/>
          <p:cNvPicPr>
            <a:picLocks noChangeAspect="1"/>
          </p:cNvPicPr>
          <p:nvPr/>
        </p:nvPicPr>
        <p:blipFill>
          <a:blip r:embed="rId2"/>
          <a:stretch>
            <a:fillRect/>
          </a:stretch>
        </p:blipFill>
        <p:spPr>
          <a:xfrm>
            <a:off x="1022059" y="1412618"/>
            <a:ext cx="3147415" cy="2965269"/>
          </a:xfrm>
          <a:prstGeom prst="rect">
            <a:avLst/>
          </a:prstGeom>
        </p:spPr>
      </p:pic>
      <p:sp>
        <p:nvSpPr>
          <p:cNvPr id="7" name="Title 6"/>
          <p:cNvSpPr>
            <a:spLocks noGrp="1"/>
          </p:cNvSpPr>
          <p:nvPr>
            <p:ph type="title"/>
          </p:nvPr>
        </p:nvSpPr>
        <p:spPr>
          <a:xfrm>
            <a:off x="2094652" y="156754"/>
            <a:ext cx="5325051" cy="1121712"/>
          </a:xfrm>
        </p:spPr>
        <p:txBody>
          <a:bodyPr>
            <a:normAutofit fontScale="90000"/>
          </a:bodyPr>
          <a:lstStyle/>
          <a:p>
            <a:r>
              <a:rPr lang="en-US" sz="4400" dirty="0" smtClean="0"/>
              <a:t>The </a:t>
            </a:r>
            <a:r>
              <a:rPr lang="en-US" sz="4400" dirty="0" err="1" smtClean="0"/>
              <a:t>Hoia</a:t>
            </a:r>
            <a:r>
              <a:rPr lang="en-US" sz="4400" dirty="0" smtClean="0"/>
              <a:t> </a:t>
            </a:r>
            <a:r>
              <a:rPr lang="en-US" sz="4400" dirty="0" err="1" smtClean="0"/>
              <a:t>Baciu</a:t>
            </a:r>
            <a:r>
              <a:rPr lang="en-US" sz="4400" dirty="0" smtClean="0"/>
              <a:t> Forest</a:t>
            </a:r>
            <a:endParaRPr lang="en-US" sz="4400" dirty="0"/>
          </a:p>
        </p:txBody>
      </p:sp>
    </p:spTree>
    <p:extLst>
      <p:ext uri="{BB962C8B-B14F-4D97-AF65-F5344CB8AC3E}">
        <p14:creationId xmlns:p14="http://schemas.microsoft.com/office/powerpoint/2010/main" val="2222581042"/>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1000"/>
                                        <p:tgtEl>
                                          <p:spTgt spid="7"/>
                                        </p:tgtEl>
                                      </p:cBhvr>
                                    </p:animEffect>
                                  </p:childTnLst>
                                </p:cTn>
                              </p:par>
                            </p:childTnLst>
                          </p:cTn>
                        </p:par>
                        <p:par>
                          <p:cTn id="8" fill="hold">
                            <p:stCondLst>
                              <p:cond delay="1000"/>
                            </p:stCondLst>
                            <p:childTnLst>
                              <p:par>
                                <p:cTn id="9" presetID="6" presetClass="entr" presetSubtype="16"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circle(in)">
                                      <p:cBhvr>
                                        <p:cTn id="11"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47744" y="115830"/>
            <a:ext cx="7424928" cy="6138666"/>
          </a:xfrm>
        </p:spPr>
        <p:txBody>
          <a:bodyPr>
            <a:normAutofit fontScale="92500" lnSpcReduction="20000"/>
          </a:bodyPr>
          <a:lstStyle/>
          <a:p>
            <a:r>
              <a:rPr lang="en-US" dirty="0"/>
              <a:t>The name of the forest means the</a:t>
            </a:r>
            <a:r>
              <a:rPr lang="en-US" i="1" dirty="0"/>
              <a:t> Shepherd’s forest</a:t>
            </a:r>
            <a:r>
              <a:rPr lang="en-US" dirty="0"/>
              <a:t>. It is inspired by one of these legends. It is said that one day the shepherd of the nearby village entered with his flock into the forest and disappeared with all of the sheep and </a:t>
            </a:r>
            <a:r>
              <a:rPr lang="en-US" i="1" dirty="0"/>
              <a:t>was seen again</a:t>
            </a:r>
            <a:r>
              <a:rPr lang="en-US" dirty="0"/>
              <a:t>. From that moment on it was named after him.</a:t>
            </a:r>
          </a:p>
          <a:p>
            <a:r>
              <a:rPr lang="en-US" dirty="0"/>
              <a:t>What truly sets the doubt on this not being just another Dracula story is that besides these physical and mental alterations, the forest also pushes the boundaries of science by showing signs of </a:t>
            </a:r>
            <a:r>
              <a:rPr lang="en-US" i="1" dirty="0"/>
              <a:t>magnetic anomalies</a:t>
            </a:r>
            <a:r>
              <a:rPr lang="en-US" dirty="0"/>
              <a:t>, </a:t>
            </a:r>
            <a:r>
              <a:rPr lang="en-US" i="1" dirty="0"/>
              <a:t>fluctuations of the electromagnetic field</a:t>
            </a:r>
            <a:r>
              <a:rPr lang="en-US" dirty="0"/>
              <a:t> and </a:t>
            </a:r>
            <a:r>
              <a:rPr lang="en-US" i="1" dirty="0"/>
              <a:t>infra-sound emissions.</a:t>
            </a:r>
            <a:endParaRPr lang="en-US" dirty="0"/>
          </a:p>
          <a:p>
            <a:r>
              <a:rPr lang="en-US" dirty="0" smtClean="0"/>
              <a:t>The </a:t>
            </a:r>
            <a:r>
              <a:rPr lang="en-US" dirty="0"/>
              <a:t>person that started a true scientific investigation regarding the strange forest, was biologist </a:t>
            </a:r>
            <a:r>
              <a:rPr lang="en-US" i="1" dirty="0" err="1"/>
              <a:t>Alexandru</a:t>
            </a:r>
            <a:r>
              <a:rPr lang="en-US" i="1" dirty="0"/>
              <a:t> Sift</a:t>
            </a:r>
            <a:r>
              <a:rPr lang="en-US" dirty="0"/>
              <a:t>. Attracted by the amazing stories he would hear from the locals he decided to see first-hand what all the fuss was about. In the ’50’s he made several trips to the forest, taking numerous pictures.</a:t>
            </a:r>
          </a:p>
          <a:p>
            <a:r>
              <a:rPr lang="en-US" dirty="0"/>
              <a:t>He claimed that on these incursions inside the forest he would see </a:t>
            </a:r>
            <a:r>
              <a:rPr lang="en-US" i="1" dirty="0"/>
              <a:t>strange shadows</a:t>
            </a:r>
            <a:r>
              <a:rPr lang="en-US" dirty="0"/>
              <a:t> among the trees, following him. Nonetheless, he did not abandon his project, and, when he took out his photos, his mind stuttered – shapes that were not supposed to be there, shadows, and even the fact that the pictures on the camera were not in the same order as he had taken them in the forest was strange. His research was a landmark for all future explorers.</a:t>
            </a:r>
          </a:p>
          <a:p>
            <a:r>
              <a:rPr lang="en-US" dirty="0"/>
              <a:t>The forest took its rise to fame in 1968 with</a:t>
            </a:r>
            <a:r>
              <a:rPr lang="en-US" i="1" dirty="0"/>
              <a:t> a documented UFO appearance.</a:t>
            </a:r>
            <a:endParaRPr lang="en-US" dirty="0"/>
          </a:p>
          <a:p>
            <a:endParaRPr lang="en-US" dirty="0"/>
          </a:p>
        </p:txBody>
      </p:sp>
      <p:pic>
        <p:nvPicPr>
          <p:cNvPr id="5" name="Picture 4"/>
          <p:cNvPicPr>
            <a:picLocks noChangeAspect="1"/>
          </p:cNvPicPr>
          <p:nvPr/>
        </p:nvPicPr>
        <p:blipFill>
          <a:blip r:embed="rId2"/>
          <a:stretch>
            <a:fillRect/>
          </a:stretch>
        </p:blipFill>
        <p:spPr>
          <a:xfrm>
            <a:off x="480443" y="327973"/>
            <a:ext cx="3942193" cy="2341262"/>
          </a:xfrm>
          <a:prstGeom prst="rect">
            <a:avLst/>
          </a:prstGeom>
        </p:spPr>
      </p:pic>
    </p:spTree>
    <p:extLst>
      <p:ext uri="{BB962C8B-B14F-4D97-AF65-F5344CB8AC3E}">
        <p14:creationId xmlns:p14="http://schemas.microsoft.com/office/powerpoint/2010/main" val="280378710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                       Dracula</a:t>
            </a:r>
            <a:endParaRPr lang="en-US" dirty="0"/>
          </a:p>
        </p:txBody>
      </p:sp>
      <p:sp>
        <p:nvSpPr>
          <p:cNvPr id="7" name="Content Placeholder 6"/>
          <p:cNvSpPr>
            <a:spLocks noGrp="1"/>
          </p:cNvSpPr>
          <p:nvPr>
            <p:ph idx="1"/>
          </p:nvPr>
        </p:nvSpPr>
        <p:spPr>
          <a:xfrm>
            <a:off x="248194" y="1463041"/>
            <a:ext cx="9025808" cy="4578322"/>
          </a:xfrm>
        </p:spPr>
        <p:txBody>
          <a:bodyPr>
            <a:normAutofit fontScale="85000" lnSpcReduction="10000"/>
          </a:bodyPr>
          <a:lstStyle/>
          <a:p>
            <a:pPr fontAlgn="base"/>
            <a:r>
              <a:rPr lang="en-US" dirty="0"/>
              <a:t>Some say that Transylvania sits on one of Earth's strongest magnetic fields and its people have extra-sensory perception. Vampires are believed to hang around crossroads on St. George's Day, April 23, and the eve of St. Andrew, November 29. The area is also home to Bram Stoker's Dracula, and it's easy to get caught up in the tale while driving along winding roads through dense, dark, ancient forests and over mountain passes.</a:t>
            </a:r>
          </a:p>
          <a:p>
            <a:pPr marL="0" indent="0" fontAlgn="base">
              <a:buNone/>
            </a:pPr>
            <a:r>
              <a:rPr lang="en-US" dirty="0"/>
              <a:t/>
            </a:r>
            <a:br>
              <a:rPr lang="en-US" dirty="0"/>
            </a:br>
            <a:r>
              <a:rPr lang="en-US" dirty="0"/>
              <a:t>Dracula is literally translated in Gaelic as </a:t>
            </a:r>
            <a:r>
              <a:rPr lang="en-US" i="1" dirty="0" err="1"/>
              <a:t>Drac</a:t>
            </a:r>
            <a:r>
              <a:rPr lang="en-US" i="1" dirty="0"/>
              <a:t> </a:t>
            </a:r>
            <a:r>
              <a:rPr lang="en-US" i="1" dirty="0" err="1"/>
              <a:t>Ullah</a:t>
            </a:r>
            <a:r>
              <a:rPr lang="en-US" dirty="0"/>
              <a:t> meaning bad blood.</a:t>
            </a:r>
          </a:p>
          <a:p>
            <a:pPr marL="0" indent="0" fontAlgn="base">
              <a:buNone/>
            </a:pPr>
            <a:r>
              <a:rPr lang="en-US" dirty="0"/>
              <a:t/>
            </a:r>
            <a:br>
              <a:rPr lang="en-US" dirty="0"/>
            </a:br>
            <a:r>
              <a:rPr lang="en-US" dirty="0"/>
              <a:t>Tales of the supernatural had been circulating in Romanian folklore for centuries when Irish writer Bram Stoker picked up the thread and spun it into a golden tale of ghoulishness that has never been out of print since its first publication in 1897. To research his immortal tale, Stoker immersed himself in the history, lore and legends of Transylvania, which he called a "whirlpool for the imagination."</a:t>
            </a:r>
          </a:p>
          <a:p>
            <a:pPr marL="0" indent="0" fontAlgn="base">
              <a:buNone/>
            </a:pPr>
            <a:r>
              <a:rPr lang="en-US" dirty="0"/>
              <a:t>Bram Stoker's Dracula novel was published in Romanian for the first time in 1990.</a:t>
            </a:r>
          </a:p>
          <a:p>
            <a:pPr marL="0" indent="0" fontAlgn="base">
              <a:buNone/>
            </a:pPr>
            <a:r>
              <a:rPr lang="en-US" dirty="0"/>
              <a:t/>
            </a:r>
            <a:br>
              <a:rPr lang="en-US" dirty="0"/>
            </a:br>
            <a:r>
              <a:rPr lang="en-US" dirty="0"/>
              <a:t>Count Dracula, a fictional character in the Dracula novel, was inspired by one of the best-known figures of Romanian history, Vlad Dracula, nicknamed Vlad </a:t>
            </a:r>
            <a:r>
              <a:rPr lang="en-US" dirty="0" err="1"/>
              <a:t>Tepes</a:t>
            </a:r>
            <a:r>
              <a:rPr lang="en-US" dirty="0"/>
              <a:t> </a:t>
            </a:r>
            <a:r>
              <a:rPr lang="en-US" i="1" dirty="0"/>
              <a:t>(Vlad the </a:t>
            </a:r>
            <a:r>
              <a:rPr lang="en-US" i="1" dirty="0" err="1"/>
              <a:t>Impaler</a:t>
            </a:r>
            <a:r>
              <a:rPr lang="en-US" i="1" dirty="0"/>
              <a:t>),</a:t>
            </a:r>
            <a:r>
              <a:rPr lang="en-US" dirty="0"/>
              <a:t> who was the ruler of Walachia at various times from 1456-1462. Born in 1431 in </a:t>
            </a:r>
            <a:r>
              <a:rPr lang="en-US" dirty="0" err="1"/>
              <a:t>Sighisoara</a:t>
            </a:r>
            <a:r>
              <a:rPr lang="en-US" dirty="0"/>
              <a:t>, he resided all his adult life in Walachia, except for periods of imprisonment at Pest and </a:t>
            </a:r>
            <a:r>
              <a:rPr lang="en-US" dirty="0" err="1"/>
              <a:t>Visegrad</a:t>
            </a:r>
            <a:r>
              <a:rPr lang="en-US" dirty="0"/>
              <a:t> (in </a:t>
            </a:r>
            <a:r>
              <a:rPr lang="en-US" dirty="0" smtClean="0"/>
              <a:t>Hungary)</a:t>
            </a:r>
            <a:r>
              <a:rPr lang="en-US" dirty="0"/>
              <a:t/>
            </a:r>
            <a:br>
              <a:rPr lang="en-US" dirty="0"/>
            </a:br>
            <a:endParaRPr lang="en-US" dirty="0"/>
          </a:p>
        </p:txBody>
      </p:sp>
    </p:spTree>
    <p:extLst>
      <p:ext uri="{BB962C8B-B14F-4D97-AF65-F5344CB8AC3E}">
        <p14:creationId xmlns:p14="http://schemas.microsoft.com/office/powerpoint/2010/main" val="235209717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par>
                          <p:cTn id="21" fill="hold">
                            <p:stCondLst>
                              <p:cond delay="2000"/>
                            </p:stCondLst>
                            <p:childTnLst>
                              <p:par>
                                <p:cTn id="22" presetID="14" presetClass="entr" presetSubtype="10" fill="hold" grpId="0" nodeType="afterEffect">
                                  <p:stCondLst>
                                    <p:cond delay="0"/>
                                  </p:stCondLst>
                                  <p:childTnLst>
                                    <p:set>
                                      <p:cBhvr>
                                        <p:cTn id="23" dur="1" fill="hold">
                                          <p:stCondLst>
                                            <p:cond delay="0"/>
                                          </p:stCondLst>
                                        </p:cTn>
                                        <p:tgtEl>
                                          <p:spTgt spid="7">
                                            <p:txEl>
                                              <p:pRg st="0" end="0"/>
                                            </p:txEl>
                                          </p:spTgt>
                                        </p:tgtEl>
                                        <p:attrNameLst>
                                          <p:attrName>style.visibility</p:attrName>
                                        </p:attrNameLst>
                                      </p:cBhvr>
                                      <p:to>
                                        <p:strVal val="visible"/>
                                      </p:to>
                                    </p:set>
                                    <p:animEffect transition="in" filter="randombar(horizontal)">
                                      <p:cBhvr>
                                        <p:cTn id="24" dur="500"/>
                                        <p:tgtEl>
                                          <p:spTgt spid="7">
                                            <p:txEl>
                                              <p:pRg st="0" end="0"/>
                                            </p:txEl>
                                          </p:spTgt>
                                        </p:tgtEl>
                                      </p:cBhvr>
                                    </p:animEffect>
                                  </p:childTnLst>
                                </p:cTn>
                              </p:par>
                            </p:childTnLst>
                          </p:cTn>
                        </p:par>
                        <p:par>
                          <p:cTn id="25" fill="hold">
                            <p:stCondLst>
                              <p:cond delay="2500"/>
                            </p:stCondLst>
                            <p:childTnLst>
                              <p:par>
                                <p:cTn id="26" presetID="14" presetClass="entr" presetSubtype="10" fill="hold" grpId="0" nodeType="afterEffect">
                                  <p:stCondLst>
                                    <p:cond delay="0"/>
                                  </p:stCondLst>
                                  <p:childTnLst>
                                    <p:set>
                                      <p:cBhvr>
                                        <p:cTn id="27" dur="1" fill="hold">
                                          <p:stCondLst>
                                            <p:cond delay="0"/>
                                          </p:stCondLst>
                                        </p:cTn>
                                        <p:tgtEl>
                                          <p:spTgt spid="7">
                                            <p:txEl>
                                              <p:pRg st="1" end="1"/>
                                            </p:txEl>
                                          </p:spTgt>
                                        </p:tgtEl>
                                        <p:attrNameLst>
                                          <p:attrName>style.visibility</p:attrName>
                                        </p:attrNameLst>
                                      </p:cBhvr>
                                      <p:to>
                                        <p:strVal val="visible"/>
                                      </p:to>
                                    </p:set>
                                    <p:animEffect transition="in" filter="randombar(horizontal)">
                                      <p:cBhvr>
                                        <p:cTn id="28" dur="500"/>
                                        <p:tgtEl>
                                          <p:spTgt spid="7">
                                            <p:txEl>
                                              <p:pRg st="1" end="1"/>
                                            </p:txEl>
                                          </p:spTgt>
                                        </p:tgtEl>
                                      </p:cBhvr>
                                    </p:animEffect>
                                  </p:childTnLst>
                                </p:cTn>
                              </p:par>
                            </p:childTnLst>
                          </p:cTn>
                        </p:par>
                        <p:par>
                          <p:cTn id="29" fill="hold">
                            <p:stCondLst>
                              <p:cond delay="3000"/>
                            </p:stCondLst>
                            <p:childTnLst>
                              <p:par>
                                <p:cTn id="30" presetID="14" presetClass="entr" presetSubtype="10" fill="hold" grpId="0" nodeType="afterEffect">
                                  <p:stCondLst>
                                    <p:cond delay="0"/>
                                  </p:stCondLst>
                                  <p:childTnLst>
                                    <p:set>
                                      <p:cBhvr>
                                        <p:cTn id="31" dur="1" fill="hold">
                                          <p:stCondLst>
                                            <p:cond delay="0"/>
                                          </p:stCondLst>
                                        </p:cTn>
                                        <p:tgtEl>
                                          <p:spTgt spid="7">
                                            <p:txEl>
                                              <p:pRg st="2" end="2"/>
                                            </p:txEl>
                                          </p:spTgt>
                                        </p:tgtEl>
                                        <p:attrNameLst>
                                          <p:attrName>style.visibility</p:attrName>
                                        </p:attrNameLst>
                                      </p:cBhvr>
                                      <p:to>
                                        <p:strVal val="visible"/>
                                      </p:to>
                                    </p:set>
                                    <p:animEffect transition="in" filter="randombar(horizontal)">
                                      <p:cBhvr>
                                        <p:cTn id="32" dur="500"/>
                                        <p:tgtEl>
                                          <p:spTgt spid="7">
                                            <p:txEl>
                                              <p:pRg st="2" end="2"/>
                                            </p:txEl>
                                          </p:spTgt>
                                        </p:tgtEl>
                                      </p:cBhvr>
                                    </p:animEffect>
                                  </p:childTnLst>
                                </p:cTn>
                              </p:par>
                            </p:childTnLst>
                          </p:cTn>
                        </p:par>
                        <p:par>
                          <p:cTn id="33" fill="hold">
                            <p:stCondLst>
                              <p:cond delay="3500"/>
                            </p:stCondLst>
                            <p:childTnLst>
                              <p:par>
                                <p:cTn id="34" presetID="14" presetClass="entr" presetSubtype="10" fill="hold" grpId="0" nodeType="afterEffect">
                                  <p:stCondLst>
                                    <p:cond delay="0"/>
                                  </p:stCondLst>
                                  <p:childTnLst>
                                    <p:set>
                                      <p:cBhvr>
                                        <p:cTn id="35" dur="1" fill="hold">
                                          <p:stCondLst>
                                            <p:cond delay="0"/>
                                          </p:stCondLst>
                                        </p:cTn>
                                        <p:tgtEl>
                                          <p:spTgt spid="7">
                                            <p:txEl>
                                              <p:pRg st="3" end="3"/>
                                            </p:txEl>
                                          </p:spTgt>
                                        </p:tgtEl>
                                        <p:attrNameLst>
                                          <p:attrName>style.visibility</p:attrName>
                                        </p:attrNameLst>
                                      </p:cBhvr>
                                      <p:to>
                                        <p:strVal val="visible"/>
                                      </p:to>
                                    </p:set>
                                    <p:animEffect transition="in" filter="randombar(horizontal)">
                                      <p:cBhvr>
                                        <p:cTn id="36" dur="500"/>
                                        <p:tgtEl>
                                          <p:spTgt spid="7">
                                            <p:txEl>
                                              <p:pRg st="3" end="3"/>
                                            </p:txEl>
                                          </p:spTgt>
                                        </p:tgtEl>
                                      </p:cBhvr>
                                    </p:animEffect>
                                  </p:childTnLst>
                                </p:cTn>
                              </p:par>
                            </p:childTnLst>
                          </p:cTn>
                        </p:par>
                        <p:par>
                          <p:cTn id="37" fill="hold">
                            <p:stCondLst>
                              <p:cond delay="4000"/>
                            </p:stCondLst>
                            <p:childTnLst>
                              <p:par>
                                <p:cTn id="38" presetID="14" presetClass="entr" presetSubtype="10" fill="hold" grpId="0" nodeType="afterEffect">
                                  <p:stCondLst>
                                    <p:cond delay="0"/>
                                  </p:stCondLst>
                                  <p:childTnLst>
                                    <p:set>
                                      <p:cBhvr>
                                        <p:cTn id="39" dur="1" fill="hold">
                                          <p:stCondLst>
                                            <p:cond delay="0"/>
                                          </p:stCondLst>
                                        </p:cTn>
                                        <p:tgtEl>
                                          <p:spTgt spid="7">
                                            <p:txEl>
                                              <p:pRg st="4" end="4"/>
                                            </p:txEl>
                                          </p:spTgt>
                                        </p:tgtEl>
                                        <p:attrNameLst>
                                          <p:attrName>style.visibility</p:attrName>
                                        </p:attrNameLst>
                                      </p:cBhvr>
                                      <p:to>
                                        <p:strVal val="visible"/>
                                      </p:to>
                                    </p:set>
                                    <p:animEffect transition="in" filter="randombar(horizontal)">
                                      <p:cBhvr>
                                        <p:cTn id="40"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Some pictures with Dracula</a:t>
            </a:r>
            <a:endParaRPr lang="en-US" dirty="0"/>
          </a:p>
        </p:txBody>
      </p:sp>
      <p:pic>
        <p:nvPicPr>
          <p:cNvPr id="4" name="Content Placeholder 3"/>
          <p:cNvPicPr>
            <a:picLocks noGrp="1" noChangeAspect="1"/>
          </p:cNvPicPr>
          <p:nvPr>
            <p:ph idx="1"/>
          </p:nvPr>
        </p:nvPicPr>
        <p:blipFill>
          <a:blip r:embed="rId2"/>
          <a:stretch>
            <a:fillRect/>
          </a:stretch>
        </p:blipFill>
        <p:spPr>
          <a:xfrm>
            <a:off x="533643" y="2455818"/>
            <a:ext cx="3267648" cy="4193178"/>
          </a:xfrm>
          <a:prstGeom prst="rect">
            <a:avLst/>
          </a:prstGeom>
        </p:spPr>
      </p:pic>
      <p:pic>
        <p:nvPicPr>
          <p:cNvPr id="5" name="Picture 4"/>
          <p:cNvPicPr>
            <a:picLocks noChangeAspect="1"/>
          </p:cNvPicPr>
          <p:nvPr/>
        </p:nvPicPr>
        <p:blipFill>
          <a:blip r:embed="rId3"/>
          <a:stretch>
            <a:fillRect/>
          </a:stretch>
        </p:blipFill>
        <p:spPr>
          <a:xfrm>
            <a:off x="4992367" y="2615186"/>
            <a:ext cx="4594432" cy="3162300"/>
          </a:xfrm>
          <a:prstGeom prst="rect">
            <a:avLst/>
          </a:prstGeom>
        </p:spPr>
      </p:pic>
    </p:spTree>
    <p:extLst>
      <p:ext uri="{BB962C8B-B14F-4D97-AF65-F5344CB8AC3E}">
        <p14:creationId xmlns:p14="http://schemas.microsoft.com/office/powerpoint/2010/main" val="481391279"/>
      </p:ext>
    </p:extLst>
  </p:cSld>
  <p:clrMapOvr>
    <a:masterClrMapping/>
  </p:clrMapOvr>
  <mc:AlternateContent xmlns:mc="http://schemas.openxmlformats.org/markup-compatibility/2006" xmlns:p14="http://schemas.microsoft.com/office/powerpoint/2010/main">
    <mc:Choice Requires="p14">
      <p:transition spd="slow" p14:dur="225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The Red Lake</a:t>
            </a:r>
            <a:endParaRPr lang="en-US" dirty="0"/>
          </a:p>
        </p:txBody>
      </p:sp>
      <p:sp>
        <p:nvSpPr>
          <p:cNvPr id="3" name="Content Placeholder 2"/>
          <p:cNvSpPr>
            <a:spLocks noGrp="1"/>
          </p:cNvSpPr>
          <p:nvPr>
            <p:ph idx="1"/>
          </p:nvPr>
        </p:nvSpPr>
        <p:spPr>
          <a:xfrm>
            <a:off x="1" y="1420948"/>
            <a:ext cx="10463347" cy="4358060"/>
          </a:xfrm>
        </p:spPr>
        <p:txBody>
          <a:bodyPr>
            <a:normAutofit lnSpcReduction="10000"/>
          </a:bodyPr>
          <a:lstStyle/>
          <a:p>
            <a:pPr latinLnBrk="1"/>
            <a:r>
              <a:rPr lang="en-US" sz="2400" dirty="0"/>
              <a:t>The Red Lake is the largest barrier lake in the Eastern Carpathian  </a:t>
            </a:r>
            <a:r>
              <a:rPr lang="en-US" sz="2400" dirty="0" smtClean="0"/>
              <a:t>      Mountains</a:t>
            </a:r>
            <a:r>
              <a:rPr lang="en-US" sz="2400" dirty="0"/>
              <a:t>. It is located </a:t>
            </a:r>
            <a:r>
              <a:rPr lang="en-US" sz="2400" dirty="0" smtClean="0"/>
              <a:t>at the </a:t>
            </a:r>
            <a:r>
              <a:rPr lang="en-US" sz="2400" dirty="0"/>
              <a:t>foothills of the </a:t>
            </a:r>
            <a:r>
              <a:rPr lang="en-US" sz="2400" dirty="0" err="1"/>
              <a:t>Hășmașul</a:t>
            </a:r>
            <a:r>
              <a:rPr lang="en-US" sz="2400" dirty="0"/>
              <a:t> Mare Mountain, near the </a:t>
            </a:r>
            <a:r>
              <a:rPr lang="en-US" sz="2400" dirty="0" err="1"/>
              <a:t>Bicaz</a:t>
            </a:r>
            <a:r>
              <a:rPr lang="en-US" sz="2400" dirty="0"/>
              <a:t> Gorges, and it was formed after the collapse of a slope </a:t>
            </a:r>
            <a:r>
              <a:rPr lang="en-US" sz="2400" dirty="0" smtClean="0"/>
              <a:t> caused </a:t>
            </a:r>
            <a:r>
              <a:rPr lang="en-US" sz="2400" dirty="0"/>
              <a:t>by an earthquake in 1838.</a:t>
            </a:r>
          </a:p>
          <a:p>
            <a:pPr latinLnBrk="1"/>
            <a:r>
              <a:rPr lang="en-US" sz="2400" dirty="0"/>
              <a:t/>
            </a:r>
            <a:br>
              <a:rPr lang="en-US" sz="2400" dirty="0"/>
            </a:br>
            <a:r>
              <a:rPr lang="en-US" sz="2400" dirty="0"/>
              <a:t>The Red Lake got its name from the nearby Red Creek, which is filled </a:t>
            </a:r>
            <a:r>
              <a:rPr lang="en-US" sz="2400" dirty="0" smtClean="0"/>
              <a:t>  with </a:t>
            </a:r>
            <a:r>
              <a:rPr lang="en-US" sz="2400" dirty="0"/>
              <a:t>various alluvia of a reddish color, such as iron </a:t>
            </a:r>
            <a:r>
              <a:rPr lang="en-US" sz="2400" dirty="0" smtClean="0"/>
              <a:t>oxide </a:t>
            </a:r>
            <a:r>
              <a:rPr lang="en-US" sz="2400" dirty="0"/>
              <a:t>and </a:t>
            </a:r>
            <a:r>
              <a:rPr lang="en-US" sz="2400" dirty="0" smtClean="0"/>
              <a:t>hydroxide.</a:t>
            </a:r>
            <a:endParaRPr lang="en-US" sz="2400" dirty="0"/>
          </a:p>
          <a:p>
            <a:pPr latinLnBrk="1"/>
            <a:r>
              <a:rPr lang="en-US" sz="2400" dirty="0"/>
              <a:t>The lake is a great tourist </a:t>
            </a:r>
            <a:r>
              <a:rPr lang="en-US" sz="2400" dirty="0" smtClean="0"/>
              <a:t>attraction </a:t>
            </a:r>
            <a:r>
              <a:rPr lang="en-US" sz="2400" dirty="0"/>
              <a:t>having a valley that is safeguarded by strong </a:t>
            </a:r>
            <a:r>
              <a:rPr lang="en-US" sz="2400" dirty="0" smtClean="0"/>
              <a:t>winds. </a:t>
            </a:r>
            <a:r>
              <a:rPr lang="en-US" sz="2400" dirty="0"/>
              <a:t>The clean and </a:t>
            </a:r>
            <a:r>
              <a:rPr lang="en-US" sz="2400" dirty="0" smtClean="0"/>
              <a:t>rich </a:t>
            </a:r>
            <a:r>
              <a:rPr lang="en-US" sz="2400" dirty="0"/>
              <a:t>air and the picturesque  </a:t>
            </a:r>
            <a:r>
              <a:rPr lang="en-US" sz="2400" dirty="0" smtClean="0"/>
              <a:t>                surroundings </a:t>
            </a:r>
            <a:r>
              <a:rPr lang="en-US" sz="2400" dirty="0"/>
              <a:t>offer </a:t>
            </a:r>
            <a:r>
              <a:rPr lang="en-US" sz="2400" dirty="0" smtClean="0"/>
              <a:t> </a:t>
            </a:r>
            <a:r>
              <a:rPr lang="en-US" sz="2400" dirty="0"/>
              <a:t>conditions for </a:t>
            </a:r>
            <a:r>
              <a:rPr lang="en-US" sz="2400" dirty="0" smtClean="0"/>
              <a:t>relaxation, and </a:t>
            </a:r>
            <a:r>
              <a:rPr lang="en-US" sz="2400" dirty="0"/>
              <a:t>near the </a:t>
            </a:r>
            <a:r>
              <a:rPr lang="en-US" sz="2400" dirty="0" smtClean="0"/>
              <a:t>lake , there </a:t>
            </a:r>
            <a:r>
              <a:rPr lang="en-US" sz="2400" dirty="0"/>
              <a:t>are several merchants who sell souvenirs and local street food.</a:t>
            </a:r>
          </a:p>
          <a:p>
            <a:endParaRPr lang="en-US" dirty="0"/>
          </a:p>
        </p:txBody>
      </p:sp>
    </p:spTree>
    <p:extLst>
      <p:ext uri="{BB962C8B-B14F-4D97-AF65-F5344CB8AC3E}">
        <p14:creationId xmlns:p14="http://schemas.microsoft.com/office/powerpoint/2010/main" val="313091983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3">
                                            <p:txEl>
                                              <p:pRg st="0" end="0"/>
                                            </p:txEl>
                                          </p:spTgt>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3">
                                            <p:txEl>
                                              <p:pRg st="1" end="1"/>
                                            </p:txEl>
                                          </p:spTgt>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The Legend of The Red Lake</a:t>
            </a:r>
            <a:endParaRPr lang="en-US" dirty="0"/>
          </a:p>
        </p:txBody>
      </p:sp>
      <p:sp>
        <p:nvSpPr>
          <p:cNvPr id="3" name="Content Placeholder 2"/>
          <p:cNvSpPr>
            <a:spLocks noGrp="1"/>
          </p:cNvSpPr>
          <p:nvPr>
            <p:ph idx="1"/>
          </p:nvPr>
        </p:nvSpPr>
        <p:spPr>
          <a:xfrm>
            <a:off x="677333" y="1554481"/>
            <a:ext cx="10051627" cy="3357154"/>
          </a:xfrm>
        </p:spPr>
        <p:txBody>
          <a:bodyPr>
            <a:normAutofit fontScale="92500" lnSpcReduction="10000"/>
          </a:bodyPr>
          <a:lstStyle/>
          <a:p>
            <a:pPr latinLnBrk="1"/>
            <a:r>
              <a:rPr lang="en-US" sz="2000" dirty="0"/>
              <a:t>The Red Lake was also known as the Killer Lake, and there's a legend behind that name. It is said that when the slope collapsed over the nearby village, the landfall killed </a:t>
            </a:r>
            <a:r>
              <a:rPr lang="en-US" sz="2000" dirty="0" smtClean="0"/>
              <a:t>   most </a:t>
            </a:r>
            <a:r>
              <a:rPr lang="en-US" sz="2000" dirty="0" smtClean="0"/>
              <a:t>of    </a:t>
            </a:r>
            <a:r>
              <a:rPr lang="en-US" sz="2000" dirty="0"/>
              <a:t>the inhabitants of the village, as well the animals. In the water was so much blood </a:t>
            </a:r>
            <a:r>
              <a:rPr lang="en-US" sz="2000" dirty="0" smtClean="0"/>
              <a:t>from   </a:t>
            </a:r>
            <a:r>
              <a:rPr lang="en-US" sz="2000" dirty="0"/>
              <a:t>all </a:t>
            </a:r>
            <a:r>
              <a:rPr lang="en-US" sz="2000" dirty="0" smtClean="0"/>
              <a:t> the </a:t>
            </a:r>
            <a:r>
              <a:rPr lang="en-US" sz="2000" dirty="0"/>
              <a:t>victims, that the lake got the name of The Red Lake or The Killer </a:t>
            </a:r>
            <a:r>
              <a:rPr lang="en-US" sz="2000" dirty="0" smtClean="0"/>
              <a:t> Lake</a:t>
            </a:r>
            <a:r>
              <a:rPr lang="en-US" sz="2000" dirty="0"/>
              <a:t>.</a:t>
            </a:r>
          </a:p>
          <a:p>
            <a:pPr latinLnBrk="1"/>
            <a:r>
              <a:rPr lang="en-US" sz="2000" dirty="0"/>
              <a:t/>
            </a:r>
            <a:br>
              <a:rPr lang="en-US" sz="2000" dirty="0"/>
            </a:br>
            <a:r>
              <a:rPr lang="en-US" sz="2000" dirty="0"/>
              <a:t>To make matters more creepy, of the forest that was covered by the lake only tree </a:t>
            </a:r>
            <a:r>
              <a:rPr lang="en-US" sz="2000" dirty="0" smtClean="0"/>
              <a:t>     stumps </a:t>
            </a:r>
            <a:r>
              <a:rPr lang="en-US" sz="2000" dirty="0"/>
              <a:t>remained, and over time they got turned into stone due to the sediments. Now, </a:t>
            </a:r>
            <a:r>
              <a:rPr lang="en-US" sz="2000" dirty="0" smtClean="0"/>
              <a:t>   the </a:t>
            </a:r>
            <a:r>
              <a:rPr lang="en-US" sz="2000" dirty="0"/>
              <a:t>spruce trunks that barely come out of the water look just like tombstones.</a:t>
            </a:r>
          </a:p>
          <a:p>
            <a:pPr marL="0" indent="0">
              <a:buNone/>
            </a:pPr>
            <a:r>
              <a:rPr lang="en-US" dirty="0"/>
              <a:t/>
            </a:r>
            <a:br>
              <a:rPr lang="en-US" dirty="0"/>
            </a:br>
            <a:endParaRPr lang="en-US" dirty="0"/>
          </a:p>
        </p:txBody>
      </p:sp>
    </p:spTree>
    <p:extLst>
      <p:ext uri="{BB962C8B-B14F-4D97-AF65-F5344CB8AC3E}">
        <p14:creationId xmlns:p14="http://schemas.microsoft.com/office/powerpoint/2010/main" val="39946172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childTnLst>
                          </p:cTn>
                        </p:par>
                        <p:par>
                          <p:cTn id="17" fill="hold">
                            <p:stCondLst>
                              <p:cond delay="2000"/>
                            </p:stCondLst>
                            <p:childTnLst>
                              <p:par>
                                <p:cTn id="18" presetID="31" presetClass="entr" presetSubtype="0" fill="hold" grpId="0" nodeType="after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2"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3" dur="1000"/>
                                        <p:tgtEl>
                                          <p:spTgt spid="3">
                                            <p:txEl>
                                              <p:pRg st="1" end="1"/>
                                            </p:txEl>
                                          </p:spTgt>
                                        </p:tgtEl>
                                      </p:cBhvr>
                                    </p:animEffect>
                                  </p:childTnLst>
                                </p:cTn>
                              </p:par>
                            </p:childTnLst>
                          </p:cTn>
                        </p:par>
                        <p:par>
                          <p:cTn id="24" fill="hold">
                            <p:stCondLst>
                              <p:cond delay="3000"/>
                            </p:stCondLst>
                            <p:childTnLst>
                              <p:par>
                                <p:cTn id="25" presetID="26" presetClass="emph" presetSubtype="0" fill="hold" grpId="0" nodeType="afterEffect">
                                  <p:stCondLst>
                                    <p:cond delay="0"/>
                                  </p:stCondLst>
                                  <p:childTnLst>
                                    <p:animEffect transition="out" filter="fade">
                                      <p:cBhvr>
                                        <p:cTn id="26" dur="500" tmFilter="0, 0; .2, .5; .8, .5; 1, 0"/>
                                        <p:tgtEl>
                                          <p:spTgt spid="3">
                                            <p:txEl>
                                              <p:pRg st="2" end="2"/>
                                            </p:txEl>
                                          </p:spTgt>
                                        </p:tgtEl>
                                      </p:cBhvr>
                                    </p:animEffect>
                                    <p:animScale>
                                      <p:cBhvr>
                                        <p:cTn id="27" dur="250" autoRev="1" fill="hold"/>
                                        <p:tgtEl>
                                          <p:spTgt spid="3">
                                            <p:txEl>
                                              <p:pRg st="2" end="2"/>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          </a:t>
            </a:r>
            <a:r>
              <a:rPr lang="en-US" dirty="0" smtClean="0"/>
              <a:t>the </a:t>
            </a:r>
            <a:r>
              <a:rPr lang="en-US" dirty="0"/>
              <a:t>R</a:t>
            </a:r>
            <a:r>
              <a:rPr lang="en-US" dirty="0" smtClean="0"/>
              <a:t>ed Lake</a:t>
            </a:r>
            <a:endParaRPr lang="en-US" dirty="0"/>
          </a:p>
        </p:txBody>
      </p:sp>
      <p:pic>
        <p:nvPicPr>
          <p:cNvPr id="1026" name="Picture 2" descr="Image result for lacul rosu"/>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76994" y="2090058"/>
            <a:ext cx="5786846" cy="4545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893510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     </a:t>
            </a:r>
            <a:r>
              <a:rPr lang="en-US" b="1" dirty="0" smtClean="0"/>
              <a:t>The </a:t>
            </a:r>
            <a:r>
              <a:rPr lang="en-US" b="1" dirty="0"/>
              <a:t>Dacian Fortresses in the </a:t>
            </a:r>
            <a:r>
              <a:rPr lang="en-US" b="1" dirty="0" err="1"/>
              <a:t>Orastie</a:t>
            </a:r>
            <a:r>
              <a:rPr lang="en-US" b="1" dirty="0"/>
              <a:t> </a:t>
            </a:r>
            <a:r>
              <a:rPr lang="en-US" b="1" dirty="0" smtClean="0"/>
              <a:t>        Mountains</a:t>
            </a:r>
            <a:r>
              <a:rPr lang="en-US" dirty="0"/>
              <a:t/>
            </a:r>
            <a:br>
              <a:rPr lang="en-US" dirty="0"/>
            </a:br>
            <a:r>
              <a:rPr lang="en-US" dirty="0">
                <a:hlinkClick r:id="rId2"/>
              </a:rPr>
              <a:t/>
            </a:r>
            <a:br>
              <a:rPr lang="en-US" dirty="0">
                <a:hlinkClick r:id="rId2"/>
              </a:rPr>
            </a:br>
            <a:endParaRPr lang="en-US" dirty="0"/>
          </a:p>
        </p:txBody>
      </p:sp>
      <p:sp>
        <p:nvSpPr>
          <p:cNvPr id="3" name="Content Placeholder 2"/>
          <p:cNvSpPr>
            <a:spLocks noGrp="1"/>
          </p:cNvSpPr>
          <p:nvPr>
            <p:ph idx="1"/>
          </p:nvPr>
        </p:nvSpPr>
        <p:spPr/>
        <p:txBody>
          <a:bodyPr>
            <a:normAutofit fontScale="77500" lnSpcReduction="20000"/>
          </a:bodyPr>
          <a:lstStyle/>
          <a:p>
            <a:pPr latinLnBrk="1"/>
            <a:r>
              <a:rPr lang="en-US" sz="2100" dirty="0"/>
              <a:t>The six surviving Dacian fortresses (</a:t>
            </a:r>
            <a:r>
              <a:rPr lang="en-US" sz="2100" dirty="0" err="1"/>
              <a:t>Costesti-Cetatuie</a:t>
            </a:r>
            <a:r>
              <a:rPr lang="en-US" sz="2100" dirty="0"/>
              <a:t>, </a:t>
            </a:r>
            <a:r>
              <a:rPr lang="en-US" sz="2100" dirty="0" err="1"/>
              <a:t>Costesti-Blidaru</a:t>
            </a:r>
            <a:r>
              <a:rPr lang="en-US" sz="2100" dirty="0"/>
              <a:t>, </a:t>
            </a:r>
            <a:r>
              <a:rPr lang="en-US" sz="2100" dirty="0" err="1"/>
              <a:t>Luncani</a:t>
            </a:r>
            <a:r>
              <a:rPr lang="en-US" sz="2100" dirty="0"/>
              <a:t>-Piatra Rosie, </a:t>
            </a:r>
            <a:r>
              <a:rPr lang="en-US" sz="2100" dirty="0" err="1"/>
              <a:t>Sarmizegetusa</a:t>
            </a:r>
            <a:r>
              <a:rPr lang="en-US" sz="2100" dirty="0"/>
              <a:t> </a:t>
            </a:r>
            <a:r>
              <a:rPr lang="en-US" sz="2100" dirty="0" err="1"/>
              <a:t>Regia</a:t>
            </a:r>
            <a:r>
              <a:rPr lang="en-US" sz="2100" dirty="0"/>
              <a:t>, </a:t>
            </a:r>
            <a:r>
              <a:rPr lang="en-US" sz="2100" dirty="0" err="1"/>
              <a:t>Banita</a:t>
            </a:r>
            <a:r>
              <a:rPr lang="en-US" sz="2100" dirty="0"/>
              <a:t>, and </a:t>
            </a:r>
            <a:r>
              <a:rPr lang="en-US" sz="2100" dirty="0" err="1"/>
              <a:t>Capalna</a:t>
            </a:r>
            <a:r>
              <a:rPr lang="en-US" sz="2100" dirty="0"/>
              <a:t>) used to be part of a system of fortifications built </a:t>
            </a:r>
            <a:r>
              <a:rPr lang="en-US" sz="2100" dirty="0" smtClean="0"/>
              <a:t> by </a:t>
            </a:r>
            <a:r>
              <a:rPr lang="en-US" sz="2100" dirty="0"/>
              <a:t>the </a:t>
            </a:r>
            <a:r>
              <a:rPr lang="en-US" sz="2100" dirty="0" err="1"/>
              <a:t>Dacians</a:t>
            </a:r>
            <a:r>
              <a:rPr lang="en-US" sz="2100" dirty="0"/>
              <a:t> in the first century BC around their capital, </a:t>
            </a:r>
            <a:r>
              <a:rPr lang="en-US" sz="2100" dirty="0" err="1"/>
              <a:t>Sarmizegetusa</a:t>
            </a:r>
            <a:r>
              <a:rPr lang="en-US" sz="2100" dirty="0"/>
              <a:t>. Their location, at the top of virtually inaccessible hills, surrounded by thick walls, hint to their exclusively </a:t>
            </a:r>
            <a:r>
              <a:rPr lang="en-US" sz="2100" dirty="0" smtClean="0"/>
              <a:t>      defensive </a:t>
            </a:r>
            <a:r>
              <a:rPr lang="en-US" sz="2100" dirty="0"/>
              <a:t>purpose. The walls were built according to a unique technology, using </a:t>
            </a:r>
            <a:r>
              <a:rPr lang="en-US" sz="2100" dirty="0" smtClean="0"/>
              <a:t>materials     </a:t>
            </a:r>
            <a:r>
              <a:rPr lang="en-US" sz="2100" dirty="0"/>
              <a:t>brought from far off. Since 1999 it's a part of the </a:t>
            </a:r>
            <a:r>
              <a:rPr lang="en-US" sz="2100" dirty="0">
                <a:solidFill>
                  <a:schemeClr val="tx1">
                    <a:lumMod val="95000"/>
                    <a:lumOff val="5000"/>
                  </a:schemeClr>
                </a:solidFill>
                <a:hlinkClick r:id="rId3"/>
              </a:rPr>
              <a:t>UNESCO World Heritage</a:t>
            </a:r>
            <a:r>
              <a:rPr lang="en-US" sz="2100" dirty="0">
                <a:solidFill>
                  <a:schemeClr val="tx1">
                    <a:lumMod val="95000"/>
                    <a:lumOff val="5000"/>
                  </a:schemeClr>
                </a:solidFill>
              </a:rPr>
              <a:t>.</a:t>
            </a:r>
          </a:p>
          <a:p>
            <a:pPr latinLnBrk="1"/>
            <a:r>
              <a:rPr lang="en-US" sz="2100" dirty="0"/>
              <a:t/>
            </a:r>
            <a:br>
              <a:rPr lang="en-US" sz="2100" dirty="0"/>
            </a:br>
            <a:r>
              <a:rPr lang="en-US" sz="2100" dirty="0"/>
              <a:t>Outside the fortresses, archaeologists have uncovered rectangular and around temples, built to worship </a:t>
            </a:r>
            <a:r>
              <a:rPr lang="en-US" sz="2100" dirty="0" err="1"/>
              <a:t>Zalmoxes</a:t>
            </a:r>
            <a:r>
              <a:rPr lang="en-US" sz="2100" dirty="0"/>
              <a:t>, the </a:t>
            </a:r>
            <a:r>
              <a:rPr lang="en-US" sz="2100" dirty="0" err="1"/>
              <a:t>Dacians</a:t>
            </a:r>
            <a:r>
              <a:rPr lang="en-US" sz="2100" dirty="0"/>
              <a:t>' supreme god. Once the capital of a great kingdom, </a:t>
            </a:r>
            <a:r>
              <a:rPr lang="en-US" sz="2100" dirty="0" smtClean="0"/>
              <a:t>the      </a:t>
            </a:r>
            <a:r>
              <a:rPr lang="en-US" sz="2100" dirty="0"/>
              <a:t>Dacian city of </a:t>
            </a:r>
            <a:r>
              <a:rPr lang="en-US" sz="2100" dirty="0" err="1"/>
              <a:t>Sarmizegetusa</a:t>
            </a:r>
            <a:r>
              <a:rPr lang="en-US" sz="2100" dirty="0"/>
              <a:t> fell victim to the cruelties of war during the confrontations with the Romans between 101-102 and 105-106. In order to stop the </a:t>
            </a:r>
            <a:r>
              <a:rPr lang="en-US" sz="2100" dirty="0" err="1"/>
              <a:t>Dacians</a:t>
            </a:r>
            <a:r>
              <a:rPr lang="en-US" sz="2100" dirty="0"/>
              <a:t> from retaliating against them, the Romans destroyed its walls, burned down its temples and relocated the capital. What remains today are stone ruins, offering just a glimpse of the monumental constructions put up by the </a:t>
            </a:r>
            <a:r>
              <a:rPr lang="en-US" sz="2100" dirty="0" err="1"/>
              <a:t>Dacians</a:t>
            </a:r>
            <a:r>
              <a:rPr lang="en-US" sz="2100" dirty="0"/>
              <a:t> of old.</a:t>
            </a:r>
          </a:p>
          <a:p>
            <a:pPr marL="0" indent="0">
              <a:buNone/>
            </a:pPr>
            <a:r>
              <a:rPr lang="en-US" dirty="0"/>
              <a:t/>
            </a:r>
            <a:br>
              <a:rPr lang="en-US" dirty="0"/>
            </a:br>
            <a:endParaRPr lang="en-US" dirty="0"/>
          </a:p>
        </p:txBody>
      </p:sp>
    </p:spTree>
    <p:extLst>
      <p:ext uri="{BB962C8B-B14F-4D97-AF65-F5344CB8AC3E}">
        <p14:creationId xmlns:p14="http://schemas.microsoft.com/office/powerpoint/2010/main" val="269802111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down)">
                                      <p:cBhvr>
                                        <p:cTn id="11" dur="500"/>
                                        <p:tgtEl>
                                          <p:spTgt spid="3">
                                            <p:txEl>
                                              <p:pRg st="0" end="0"/>
                                            </p:tx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down)">
                                      <p:cBhvr>
                                        <p:cTn id="15" dur="500"/>
                                        <p:tgtEl>
                                          <p:spTgt spid="3">
                                            <p:txEl>
                                              <p:pRg st="1" end="1"/>
                                            </p:txEl>
                                          </p:spTgt>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ipe(down)">
                                      <p:cBhvr>
                                        <p:cTn id="1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Sarmizegetusa</a:t>
            </a:r>
            <a:r>
              <a:rPr lang="en-US" dirty="0"/>
              <a:t> </a:t>
            </a:r>
            <a:r>
              <a:rPr lang="en-US" dirty="0" err="1"/>
              <a:t>Regia</a:t>
            </a:r>
            <a:r>
              <a:rPr lang="en-US" dirty="0"/>
              <a:t> - most famous Dacian fortresses</a:t>
            </a:r>
            <a:br>
              <a:rPr lang="en-US" dirty="0"/>
            </a:br>
            <a:r>
              <a:rPr lang="en-US" dirty="0" smtClean="0"/>
              <a:t> </a:t>
            </a:r>
            <a:r>
              <a:rPr lang="en-US" dirty="0"/>
              <a:t/>
            </a:r>
            <a:br>
              <a:rPr lang="en-US" dirty="0"/>
            </a:br>
            <a:r>
              <a:rPr lang="en-US" dirty="0"/>
              <a:t/>
            </a:r>
            <a:br>
              <a:rPr lang="en-US" dirty="0"/>
            </a:br>
            <a:endParaRPr lang="en-US" dirty="0"/>
          </a:p>
        </p:txBody>
      </p:sp>
      <p:sp>
        <p:nvSpPr>
          <p:cNvPr id="3" name="Content Placeholder 2"/>
          <p:cNvSpPr>
            <a:spLocks noGrp="1"/>
          </p:cNvSpPr>
          <p:nvPr>
            <p:ph idx="1"/>
          </p:nvPr>
        </p:nvSpPr>
        <p:spPr>
          <a:xfrm>
            <a:off x="677334" y="2625635"/>
            <a:ext cx="8596668" cy="3513908"/>
          </a:xfrm>
        </p:spPr>
        <p:txBody>
          <a:bodyPr>
            <a:normAutofit fontScale="85000" lnSpcReduction="20000"/>
          </a:bodyPr>
          <a:lstStyle/>
          <a:p>
            <a:pPr marL="0" indent="0" latinLnBrk="1">
              <a:buNone/>
            </a:pPr>
            <a:r>
              <a:rPr lang="en-US" dirty="0" smtClean="0"/>
              <a:t> The </a:t>
            </a:r>
            <a:r>
              <a:rPr lang="en-US" dirty="0"/>
              <a:t>most famous of all Dacian fortresses is </a:t>
            </a:r>
            <a:r>
              <a:rPr lang="en-US" dirty="0" err="1"/>
              <a:t>Sarmizegetusa</a:t>
            </a:r>
            <a:r>
              <a:rPr lang="en-US" dirty="0"/>
              <a:t> </a:t>
            </a:r>
            <a:r>
              <a:rPr lang="en-US" dirty="0" err="1"/>
              <a:t>Regia</a:t>
            </a:r>
            <a:r>
              <a:rPr lang="en-US" dirty="0"/>
              <a:t> with evidence of </a:t>
            </a:r>
            <a:r>
              <a:rPr lang="en-US" dirty="0" smtClean="0"/>
              <a:t>astronomical   </a:t>
            </a:r>
            <a:r>
              <a:rPr lang="en-US" dirty="0"/>
              <a:t>knowledge. Many comparative analyses between </a:t>
            </a:r>
            <a:r>
              <a:rPr lang="en-US" dirty="0" err="1"/>
              <a:t>Sarmizegetusa</a:t>
            </a:r>
            <a:r>
              <a:rPr lang="en-US" dirty="0"/>
              <a:t> and Stonehenge have been </a:t>
            </a:r>
            <a:r>
              <a:rPr lang="en-US" dirty="0" smtClean="0"/>
              <a:t>          carried </a:t>
            </a:r>
            <a:r>
              <a:rPr lang="en-US" dirty="0"/>
              <a:t>out. It emerged that the alignment of the two sanctuaries is </a:t>
            </a:r>
            <a:r>
              <a:rPr lang="en-US" dirty="0" err="1" smtClean="0"/>
              <a:t>similar.Here,four</a:t>
            </a:r>
            <a:r>
              <a:rPr lang="en-US" dirty="0"/>
              <a:t> </a:t>
            </a:r>
            <a:r>
              <a:rPr lang="en-US" dirty="0" smtClean="0"/>
              <a:t>rectangular</a:t>
            </a:r>
            <a:r>
              <a:rPr lang="en-US" dirty="0"/>
              <a:t> sanctuaries, two circular sanctuaries, and a solar disk have been identified. These are all the </a:t>
            </a:r>
            <a:r>
              <a:rPr lang="en-US" dirty="0" smtClean="0"/>
              <a:t>   result </a:t>
            </a:r>
            <a:r>
              <a:rPr lang="en-US" dirty="0"/>
              <a:t>of the archetypal teachings on time philosophy. From both a sacerdotal and lay point </a:t>
            </a:r>
            <a:r>
              <a:rPr lang="en-US" dirty="0" smtClean="0"/>
              <a:t>of      </a:t>
            </a:r>
            <a:r>
              <a:rPr lang="en-US" dirty="0"/>
              <a:t>view, they are spelled out in astronomical and calendar terms.</a:t>
            </a:r>
          </a:p>
          <a:p>
            <a:pPr latinLnBrk="1"/>
            <a:r>
              <a:rPr lang="en-US" dirty="0"/>
              <a:t/>
            </a:r>
            <a:br>
              <a:rPr lang="en-US" dirty="0"/>
            </a:br>
            <a:r>
              <a:rPr lang="en-US" dirty="0"/>
              <a:t>The sacred area at </a:t>
            </a:r>
            <a:r>
              <a:rPr lang="en-US" dirty="0" err="1"/>
              <a:t>Sarmizegetusa</a:t>
            </a:r>
            <a:r>
              <a:rPr lang="en-US" dirty="0"/>
              <a:t> hosted several religious sanctuaries. The great sanctuary </a:t>
            </a:r>
            <a:r>
              <a:rPr lang="en-US" dirty="0" smtClean="0"/>
              <a:t>   served </a:t>
            </a:r>
            <a:r>
              <a:rPr lang="en-US" dirty="0"/>
              <a:t>as a temple-calendar. It is structured around three concentric circles and a </a:t>
            </a:r>
            <a:r>
              <a:rPr lang="en-US" dirty="0" smtClean="0"/>
              <a:t>                horseshoe-shaped </a:t>
            </a:r>
            <a:r>
              <a:rPr lang="en-US" dirty="0"/>
              <a:t>internal apse. The first circle was made of 104 andesite blocks, the second of 180 andesite posts and the third of 82 thick timber posts. Researchers and historians </a:t>
            </a:r>
            <a:r>
              <a:rPr lang="en-US" dirty="0" smtClean="0"/>
              <a:t>        diverge </a:t>
            </a:r>
            <a:r>
              <a:rPr lang="en-US" dirty="0"/>
              <a:t>only with regard to the usage of the sanctuaries, whereas from a mathematical point of view, the absolute originality of the Dacian calendar and its surprising preciseness has been fully demonstrated.</a:t>
            </a:r>
          </a:p>
          <a:p>
            <a:pPr marL="0" indent="0">
              <a:buNone/>
            </a:pPr>
            <a:r>
              <a:rPr lang="en-US" dirty="0"/>
              <a:t/>
            </a:r>
            <a:br>
              <a:rPr lang="en-US" dirty="0"/>
            </a:br>
            <a:endParaRPr lang="en-US" dirty="0"/>
          </a:p>
        </p:txBody>
      </p:sp>
      <p:sp>
        <p:nvSpPr>
          <p:cNvPr id="4" name="Rectangle 3"/>
          <p:cNvSpPr/>
          <p:nvPr/>
        </p:nvSpPr>
        <p:spPr>
          <a:xfrm>
            <a:off x="3048000" y="2967335"/>
            <a:ext cx="6096000" cy="646331"/>
          </a:xfrm>
          <a:prstGeom prst="rect">
            <a:avLst/>
          </a:prstGeom>
        </p:spPr>
        <p:txBody>
          <a:bodyPr>
            <a:spAutoFit/>
          </a:bodyPr>
          <a:lstStyle/>
          <a:p>
            <a:r>
              <a:rPr lang="en-US" dirty="0"/>
              <a:t/>
            </a:r>
            <a:br>
              <a:rPr lang="en-US" dirty="0"/>
            </a:br>
            <a:endParaRPr lang="en-US" dirty="0"/>
          </a:p>
        </p:txBody>
      </p:sp>
    </p:spTree>
    <p:extLst>
      <p:ext uri="{BB962C8B-B14F-4D97-AF65-F5344CB8AC3E}">
        <p14:creationId xmlns:p14="http://schemas.microsoft.com/office/powerpoint/2010/main" val="331757593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31" presetClass="entr" presetSubtype="0"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0" end="0"/>
                                            </p:txEl>
                                          </p:spTgt>
                                        </p:tgtEl>
                                      </p:cBhvr>
                                    </p:animEffect>
                                  </p:childTnLst>
                                </p:cTn>
                              </p:par>
                            </p:childTnLst>
                          </p:cTn>
                        </p:par>
                        <p:par>
                          <p:cTn id="18" fill="hold">
                            <p:stCondLst>
                              <p:cond delay="2000"/>
                            </p:stCondLst>
                            <p:childTnLst>
                              <p:par>
                                <p:cTn id="19" presetID="31" presetClass="entr" presetSubtype="0" fill="hold" grpId="0" nodeType="after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1" end="1"/>
                                            </p:txEl>
                                          </p:spTgt>
                                        </p:tgtEl>
                                      </p:cBhvr>
                                    </p:animEffect>
                                  </p:childTnLst>
                                </p:cTn>
                              </p:par>
                            </p:childTnLst>
                          </p:cTn>
                        </p:par>
                        <p:par>
                          <p:cTn id="25" fill="hold">
                            <p:stCondLst>
                              <p:cond delay="3000"/>
                            </p:stCondLst>
                            <p:childTnLst>
                              <p:par>
                                <p:cTn id="26" presetID="31" presetClass="entr" presetSubtype="0" fill="hold" grpId="0" nodeType="after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0"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1"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Picture with </a:t>
            </a:r>
            <a:r>
              <a:rPr lang="en-US" dirty="0" err="1" smtClean="0"/>
              <a:t>Sarmizegetusa</a:t>
            </a:r>
            <a:endParaRPr lang="en-US" dirty="0"/>
          </a:p>
        </p:txBody>
      </p:sp>
      <p:pic>
        <p:nvPicPr>
          <p:cNvPr id="4" name="Content Placeholder 3"/>
          <p:cNvPicPr>
            <a:picLocks noGrp="1" noChangeAspect="1"/>
          </p:cNvPicPr>
          <p:nvPr>
            <p:ph idx="1"/>
          </p:nvPr>
        </p:nvPicPr>
        <p:blipFill>
          <a:blip r:embed="rId2"/>
          <a:stretch>
            <a:fillRect/>
          </a:stretch>
        </p:blipFill>
        <p:spPr>
          <a:xfrm>
            <a:off x="953589" y="2116183"/>
            <a:ext cx="7654833" cy="3695654"/>
          </a:xfrm>
          <a:prstGeom prst="rect">
            <a:avLst/>
          </a:prstGeom>
        </p:spPr>
      </p:pic>
    </p:spTree>
    <p:extLst>
      <p:ext uri="{BB962C8B-B14F-4D97-AF65-F5344CB8AC3E}">
        <p14:creationId xmlns:p14="http://schemas.microsoft.com/office/powerpoint/2010/main" val="353615504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THE LEGEND OF THE MASTER BUILDER MANOLE</a:t>
            </a:r>
            <a:br>
              <a:rPr lang="en-US" b="1" dirty="0"/>
            </a:br>
            <a:r>
              <a:rPr lang="en-US" dirty="0"/>
              <a:t/>
            </a:r>
            <a:br>
              <a:rPr lang="en-US" dirty="0"/>
            </a:br>
            <a:endParaRPr lang="en-US" dirty="0"/>
          </a:p>
        </p:txBody>
      </p:sp>
      <p:sp>
        <p:nvSpPr>
          <p:cNvPr id="3" name="Content Placeholder 2"/>
          <p:cNvSpPr>
            <a:spLocks noGrp="1"/>
          </p:cNvSpPr>
          <p:nvPr>
            <p:ph idx="1"/>
          </p:nvPr>
        </p:nvSpPr>
        <p:spPr>
          <a:xfrm>
            <a:off x="431074" y="1930401"/>
            <a:ext cx="8842928" cy="4110962"/>
          </a:xfrm>
        </p:spPr>
        <p:txBody>
          <a:bodyPr>
            <a:normAutofit fontScale="85000" lnSpcReduction="10000"/>
          </a:bodyPr>
          <a:lstStyle/>
          <a:p>
            <a:r>
              <a:rPr lang="en-US" dirty="0"/>
              <a:t>The legend says that Prince </a:t>
            </a:r>
            <a:r>
              <a:rPr lang="en-US" dirty="0" err="1"/>
              <a:t>Negru</a:t>
            </a:r>
            <a:r>
              <a:rPr lang="en-US" dirty="0"/>
              <a:t> </a:t>
            </a:r>
            <a:r>
              <a:rPr lang="en-US" dirty="0" err="1"/>
              <a:t>Voda</a:t>
            </a:r>
            <a:r>
              <a:rPr lang="en-US" dirty="0"/>
              <a:t> (</a:t>
            </a:r>
            <a:r>
              <a:rPr lang="en-US" dirty="0" err="1"/>
              <a:t>Radu</a:t>
            </a:r>
            <a:r>
              <a:rPr lang="en-US" dirty="0"/>
              <a:t> </a:t>
            </a:r>
            <a:r>
              <a:rPr lang="en-US" dirty="0" err="1"/>
              <a:t>Negru</a:t>
            </a:r>
            <a:r>
              <a:rPr lang="en-US" dirty="0"/>
              <a:t>) the founder of Wallachia, with nine great masters and </a:t>
            </a:r>
            <a:r>
              <a:rPr lang="en-US" dirty="0" err="1"/>
              <a:t>Manole</a:t>
            </a:r>
            <a:r>
              <a:rPr lang="en-US" dirty="0"/>
              <a:t> the tenth, were looking down </a:t>
            </a:r>
            <a:r>
              <a:rPr lang="en-US" dirty="0" err="1"/>
              <a:t>Arges</a:t>
            </a:r>
            <a:r>
              <a:rPr lang="en-US" dirty="0"/>
              <a:t> river for a place to build the most beautiful monastery. During construction, because the walls of the monastery would continuously crumble, the Prince threatened to kill </a:t>
            </a:r>
            <a:r>
              <a:rPr lang="en-US" dirty="0" err="1"/>
              <a:t>Manole</a:t>
            </a:r>
            <a:r>
              <a:rPr lang="en-US" dirty="0"/>
              <a:t> and his workers.</a:t>
            </a:r>
          </a:p>
          <a:p>
            <a:r>
              <a:rPr lang="en-US" dirty="0"/>
              <a:t/>
            </a:r>
            <a:br>
              <a:rPr lang="en-US" dirty="0"/>
            </a:br>
            <a:r>
              <a:rPr lang="en-US" dirty="0"/>
              <a:t>Desperate about the way construction went, one night </a:t>
            </a:r>
            <a:r>
              <a:rPr lang="en-US" dirty="0" err="1"/>
              <a:t>Manole</a:t>
            </a:r>
            <a:r>
              <a:rPr lang="en-US" dirty="0"/>
              <a:t> had a dream in which he was told that, for the monastery to be built, he had to incorporate into its walls some person very loved by him or his masons. He told his masons about his dream, and they agreed that the first wife who would come there with lunch for her husband the following day, should be the one to be built into the walls of the monastery so that their art would last. Ana, </a:t>
            </a:r>
            <a:r>
              <a:rPr lang="en-US" dirty="0" err="1"/>
              <a:t>Manole’s</a:t>
            </a:r>
            <a:r>
              <a:rPr lang="en-US" dirty="0"/>
              <a:t> wife who was pregnant, was the one that came first and although the master asked God to stop her on the way, nothing couldn’t prevent her sacrifice. Ana’s edifying is the most exciting part of the legend. The unique Monastery was built, and </a:t>
            </a:r>
            <a:r>
              <a:rPr lang="en-US" dirty="0" err="1"/>
              <a:t>Manole</a:t>
            </a:r>
            <a:r>
              <a:rPr lang="en-US" dirty="0"/>
              <a:t>, remained on the roof, after removing scaffolding, from the </a:t>
            </a:r>
            <a:r>
              <a:rPr lang="en-US" dirty="0" err="1"/>
              <a:t>voivod’s</a:t>
            </a:r>
            <a:r>
              <a:rPr lang="en-US" dirty="0"/>
              <a:t> command, because he didn’t want them to build a more beautiful monastery anymore. </a:t>
            </a:r>
            <a:r>
              <a:rPr lang="en-US" dirty="0" err="1"/>
              <a:t>Manole</a:t>
            </a:r>
            <a:r>
              <a:rPr lang="en-US" dirty="0"/>
              <a:t> and the other builders made themselves light wings made of wood because they wanted to fly. In the place where his flight was broken, emerged a spring with clear water (</a:t>
            </a:r>
            <a:r>
              <a:rPr lang="en-US" dirty="0" err="1"/>
              <a:t>Manole’s</a:t>
            </a:r>
            <a:r>
              <a:rPr lang="en-US" dirty="0"/>
              <a:t> Fountain) which testifies today that the his soul remains immortal</a:t>
            </a:r>
            <a:r>
              <a:rPr lang="en-US" dirty="0" smtClean="0"/>
              <a:t>.</a:t>
            </a:r>
            <a:r>
              <a:rPr lang="en-US" dirty="0"/>
              <a:t/>
            </a:r>
            <a:br>
              <a:rPr lang="en-US" dirty="0"/>
            </a:br>
            <a:endParaRPr lang="en-US" dirty="0"/>
          </a:p>
        </p:txBody>
      </p:sp>
    </p:spTree>
    <p:extLst>
      <p:ext uri="{BB962C8B-B14F-4D97-AF65-F5344CB8AC3E}">
        <p14:creationId xmlns:p14="http://schemas.microsoft.com/office/powerpoint/2010/main" val="124130677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2" presetClass="entr" presetSubtype="4" fill="hold" grpId="0" nodeType="after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additive="base">
                                        <p:cTn id="2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 presetClass="entr" presetSubtype="4" fill="hold" grpId="0" nodeType="after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anim calcmode="lin" valueType="num">
                                      <p:cBhvr additive="base">
                                        <p:cTn id="2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Picture with </a:t>
            </a:r>
            <a:r>
              <a:rPr lang="en-US" dirty="0" err="1" smtClean="0"/>
              <a:t>Arges</a:t>
            </a:r>
            <a:r>
              <a:rPr lang="en-US" dirty="0" smtClean="0"/>
              <a:t> Monastery built by Master </a:t>
            </a:r>
            <a:r>
              <a:rPr lang="en-US" dirty="0" err="1" smtClean="0"/>
              <a:t>Manole</a:t>
            </a:r>
            <a:endParaRPr lang="en-US" dirty="0"/>
          </a:p>
        </p:txBody>
      </p:sp>
      <p:pic>
        <p:nvPicPr>
          <p:cNvPr id="4" name="Content Placeholder 3"/>
          <p:cNvPicPr>
            <a:picLocks noGrp="1" noChangeAspect="1"/>
          </p:cNvPicPr>
          <p:nvPr>
            <p:ph idx="1"/>
          </p:nvPr>
        </p:nvPicPr>
        <p:blipFill>
          <a:blip r:embed="rId2"/>
          <a:stretch>
            <a:fillRect/>
          </a:stretch>
        </p:blipFill>
        <p:spPr>
          <a:xfrm>
            <a:off x="1306286" y="2160588"/>
            <a:ext cx="7126637" cy="4214086"/>
          </a:xfrm>
          <a:prstGeom prst="rect">
            <a:avLst/>
          </a:prstGeom>
        </p:spPr>
      </p:pic>
    </p:spTree>
    <p:extLst>
      <p:ext uri="{BB962C8B-B14F-4D97-AF65-F5344CB8AC3E}">
        <p14:creationId xmlns:p14="http://schemas.microsoft.com/office/powerpoint/2010/main" val="2544222494"/>
      </p:ext>
    </p:extLst>
  </p:cSld>
  <p:clrMapOvr>
    <a:masterClrMapping/>
  </p:clrMapOvr>
  <mc:AlternateContent xmlns:mc="http://schemas.openxmlformats.org/markup-compatibility/2006" xmlns:p14="http://schemas.microsoft.com/office/powerpoint/2010/main">
    <mc:Choice Requires="p14">
      <p:transition spd="slow" p14:dur="25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The Dragon’s Garden</a:t>
            </a:r>
            <a:endParaRPr lang="en-US" dirty="0"/>
          </a:p>
        </p:txBody>
      </p:sp>
      <p:sp>
        <p:nvSpPr>
          <p:cNvPr id="3" name="Content Placeholder 2"/>
          <p:cNvSpPr>
            <a:spLocks noGrp="1"/>
          </p:cNvSpPr>
          <p:nvPr>
            <p:ph idx="1"/>
          </p:nvPr>
        </p:nvSpPr>
        <p:spPr/>
        <p:txBody>
          <a:bodyPr>
            <a:normAutofit fontScale="92500" lnSpcReduction="20000"/>
          </a:bodyPr>
          <a:lstStyle/>
          <a:p>
            <a:r>
              <a:rPr lang="en-US" b="1" dirty="0"/>
              <a:t>The Dragons’ Garden</a:t>
            </a:r>
            <a:r>
              <a:rPr lang="en-US" dirty="0"/>
              <a:t> is located at the edge of a small village in </a:t>
            </a:r>
            <a:r>
              <a:rPr lang="en-US" b="1" dirty="0" err="1"/>
              <a:t>Sălaj</a:t>
            </a:r>
            <a:r>
              <a:rPr lang="en-US" b="1" dirty="0"/>
              <a:t> County</a:t>
            </a:r>
            <a:r>
              <a:rPr lang="en-US" dirty="0"/>
              <a:t>, called </a:t>
            </a:r>
            <a:r>
              <a:rPr lang="en-US" dirty="0" err="1"/>
              <a:t>Gâlgău</a:t>
            </a:r>
            <a:r>
              <a:rPr lang="en-US" dirty="0"/>
              <a:t> </a:t>
            </a:r>
            <a:r>
              <a:rPr lang="en-US" dirty="0" err="1"/>
              <a:t>Almaşului</a:t>
            </a:r>
            <a:r>
              <a:rPr lang="en-US" dirty="0"/>
              <a:t> and it is considered one of the most beautiful places in Romania. It is an ensemble of irregularly-shaped rocks that came off </a:t>
            </a:r>
            <a:r>
              <a:rPr lang="en-US" dirty="0" err="1"/>
              <a:t>Inchieturi</a:t>
            </a:r>
            <a:r>
              <a:rPr lang="en-US" dirty="0"/>
              <a:t> </a:t>
            </a:r>
            <a:r>
              <a:rPr lang="en-US" dirty="0" err="1"/>
              <a:t>Hill.The</a:t>
            </a:r>
            <a:r>
              <a:rPr lang="en-US" dirty="0"/>
              <a:t> wind, rain, snow and frost shaped them into the strangest looking formations, which have been likened to columns, ramparts, bridges and mushrooms.</a:t>
            </a:r>
          </a:p>
          <a:p>
            <a:r>
              <a:rPr lang="en-US" dirty="0"/>
              <a:t/>
            </a:r>
            <a:br>
              <a:rPr lang="en-US" dirty="0"/>
            </a:br>
            <a:r>
              <a:rPr lang="en-US" dirty="0"/>
              <a:t>Equally fascinating is the way that folk imagination has breathed life into these rocks and made them into mythical characters. Each of them has a name and a story that make it unique.</a:t>
            </a:r>
          </a:p>
          <a:p>
            <a:r>
              <a:rPr lang="en-US" dirty="0"/>
              <a:t/>
            </a:r>
            <a:br>
              <a:rPr lang="en-US" dirty="0"/>
            </a:br>
            <a:r>
              <a:rPr lang="en-US" dirty="0"/>
              <a:t>One legend says that the rocks were formed in the aftermath of an epic battle between the forces of evil and the forces of good.</a:t>
            </a:r>
          </a:p>
          <a:p>
            <a:r>
              <a:rPr lang="en-US" dirty="0"/>
              <a:t/>
            </a:r>
            <a:br>
              <a:rPr lang="en-US" dirty="0"/>
            </a:br>
            <a:endParaRPr lang="en-US" dirty="0"/>
          </a:p>
        </p:txBody>
      </p:sp>
    </p:spTree>
    <p:extLst>
      <p:ext uri="{BB962C8B-B14F-4D97-AF65-F5344CB8AC3E}">
        <p14:creationId xmlns:p14="http://schemas.microsoft.com/office/powerpoint/2010/main" val="25050283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down)">
                                      <p:cBhvr>
                                        <p:cTn id="11" dur="500"/>
                                        <p:tgtEl>
                                          <p:spTgt spid="3">
                                            <p:txEl>
                                              <p:pRg st="0" end="0"/>
                                            </p:tx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down)">
                                      <p:cBhvr>
                                        <p:cTn id="15" dur="500"/>
                                        <p:tgtEl>
                                          <p:spTgt spid="3">
                                            <p:txEl>
                                              <p:pRg st="1" end="1"/>
                                            </p:txEl>
                                          </p:spTgt>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ipe(down)">
                                      <p:cBhvr>
                                        <p:cTn id="19" dur="500"/>
                                        <p:tgtEl>
                                          <p:spTgt spid="3">
                                            <p:txEl>
                                              <p:pRg st="2" end="2"/>
                                            </p:txEl>
                                          </p:spTgt>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ipe(down)">
                                      <p:cBhvr>
                                        <p:cTn id="2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2514" y="1084217"/>
            <a:ext cx="8751488" cy="4957145"/>
          </a:xfrm>
        </p:spPr>
        <p:txBody>
          <a:bodyPr>
            <a:normAutofit/>
          </a:bodyPr>
          <a:lstStyle/>
          <a:p>
            <a:r>
              <a:rPr lang="en-US" dirty="0"/>
              <a:t>Another story says that </a:t>
            </a:r>
            <a:r>
              <a:rPr lang="en-US" dirty="0" err="1"/>
              <a:t>Gâlgău</a:t>
            </a:r>
            <a:r>
              <a:rPr lang="en-US" dirty="0"/>
              <a:t> </a:t>
            </a:r>
            <a:r>
              <a:rPr lang="en-US" dirty="0" err="1"/>
              <a:t>Almaşului</a:t>
            </a:r>
            <a:r>
              <a:rPr lang="en-US" dirty="0"/>
              <a:t> was once shelter to greedy dragons that would abduct young girls from families of the village. One day one of them went too far and stole the sun from the sky. A young man, outraged at the dragon’s audacity, decided to take him on. He managed to defeat him and once having found the Sun, he put it back up in the sky, where it belonged. But his troubles were not over, because it didn’t take long for the other dragons to come to the rescue of their imperiled brother. They were dazed by the shining of the Sun, spellbound by a girl the young man had released and turned into stone.</a:t>
            </a:r>
          </a:p>
          <a:p>
            <a:pPr marL="0" indent="0">
              <a:buNone/>
            </a:pPr>
            <a:r>
              <a:rPr lang="en-US" dirty="0"/>
              <a:t/>
            </a:r>
            <a:br>
              <a:rPr lang="en-US" dirty="0"/>
            </a:br>
            <a:endParaRPr lang="en-US" dirty="0"/>
          </a:p>
        </p:txBody>
      </p:sp>
      <p:pic>
        <p:nvPicPr>
          <p:cNvPr id="4" name="Picture 3"/>
          <p:cNvPicPr>
            <a:picLocks noChangeAspect="1"/>
          </p:cNvPicPr>
          <p:nvPr/>
        </p:nvPicPr>
        <p:blipFill>
          <a:blip r:embed="rId2"/>
          <a:stretch>
            <a:fillRect/>
          </a:stretch>
        </p:blipFill>
        <p:spPr>
          <a:xfrm>
            <a:off x="2063931" y="3566160"/>
            <a:ext cx="5329645" cy="2808513"/>
          </a:xfrm>
          <a:prstGeom prst="rect">
            <a:avLst/>
          </a:prstGeom>
        </p:spPr>
      </p:pic>
    </p:spTree>
    <p:extLst>
      <p:ext uri="{BB962C8B-B14F-4D97-AF65-F5344CB8AC3E}">
        <p14:creationId xmlns:p14="http://schemas.microsoft.com/office/powerpoint/2010/main" val="286053723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1"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024741" y="2810207"/>
            <a:ext cx="7118630" cy="1392508"/>
          </a:xfrm>
        </p:spPr>
        <p:txBody>
          <a:bodyPr>
            <a:normAutofit/>
          </a:bodyPr>
          <a:lstStyle/>
          <a:p>
            <a:pPr marL="0" indent="0">
              <a:buNone/>
            </a:pPr>
            <a:r>
              <a:rPr lang="en-US" sz="4800" dirty="0" smtClean="0"/>
              <a:t>Thank You For Watching</a:t>
            </a:r>
            <a:endParaRPr lang="en-US" sz="4800" dirty="0"/>
          </a:p>
        </p:txBody>
      </p:sp>
      <p:pic>
        <p:nvPicPr>
          <p:cNvPr id="5" name="Picture 4"/>
          <p:cNvPicPr>
            <a:picLocks noChangeAspect="1"/>
          </p:cNvPicPr>
          <p:nvPr/>
        </p:nvPicPr>
        <p:blipFill>
          <a:blip r:embed="rId2"/>
          <a:stretch>
            <a:fillRect/>
          </a:stretch>
        </p:blipFill>
        <p:spPr>
          <a:xfrm rot="20865651">
            <a:off x="-18883" y="158091"/>
            <a:ext cx="4087248" cy="2813371"/>
          </a:xfrm>
          <a:prstGeom prst="rect">
            <a:avLst/>
          </a:prstGeom>
        </p:spPr>
      </p:pic>
      <p:pic>
        <p:nvPicPr>
          <p:cNvPr id="6" name="Picture 5"/>
          <p:cNvPicPr>
            <a:picLocks noChangeAspect="1"/>
          </p:cNvPicPr>
          <p:nvPr/>
        </p:nvPicPr>
        <p:blipFill>
          <a:blip r:embed="rId3"/>
          <a:stretch>
            <a:fillRect/>
          </a:stretch>
        </p:blipFill>
        <p:spPr>
          <a:xfrm rot="919712">
            <a:off x="6776009" y="332795"/>
            <a:ext cx="4734724" cy="2802762"/>
          </a:xfrm>
          <a:prstGeom prst="rect">
            <a:avLst/>
          </a:prstGeom>
        </p:spPr>
      </p:pic>
      <p:pic>
        <p:nvPicPr>
          <p:cNvPr id="7" name="Picture 6"/>
          <p:cNvPicPr>
            <a:picLocks noChangeAspect="1"/>
          </p:cNvPicPr>
          <p:nvPr/>
        </p:nvPicPr>
        <p:blipFill>
          <a:blip r:embed="rId4"/>
          <a:stretch>
            <a:fillRect/>
          </a:stretch>
        </p:blipFill>
        <p:spPr>
          <a:xfrm rot="932212">
            <a:off x="632256" y="3739711"/>
            <a:ext cx="4272272" cy="2998994"/>
          </a:xfrm>
          <a:prstGeom prst="rect">
            <a:avLst/>
          </a:prstGeom>
        </p:spPr>
      </p:pic>
      <p:pic>
        <p:nvPicPr>
          <p:cNvPr id="8" name="Picture 7"/>
          <p:cNvPicPr>
            <a:picLocks noChangeAspect="1"/>
          </p:cNvPicPr>
          <p:nvPr/>
        </p:nvPicPr>
        <p:blipFill>
          <a:blip r:embed="rId5"/>
          <a:stretch>
            <a:fillRect/>
          </a:stretch>
        </p:blipFill>
        <p:spPr>
          <a:xfrm rot="21022777">
            <a:off x="6092025" y="3829529"/>
            <a:ext cx="4175338" cy="2778497"/>
          </a:xfrm>
          <a:prstGeom prst="rect">
            <a:avLst/>
          </a:prstGeom>
        </p:spPr>
      </p:pic>
    </p:spTree>
    <p:extLst>
      <p:ext uri="{BB962C8B-B14F-4D97-AF65-F5344CB8AC3E}">
        <p14:creationId xmlns:p14="http://schemas.microsoft.com/office/powerpoint/2010/main" val="638086035"/>
      </p:ext>
    </p:extLst>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209</TotalTime>
  <Words>481</Words>
  <Application>Microsoft Office PowerPoint</Application>
  <PresentationFormat>Custom</PresentationFormat>
  <Paragraphs>49</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Facet</vt:lpstr>
      <vt:lpstr>Myths and Legends from Romania</vt:lpstr>
      <vt:lpstr>The Hoia Baciu Forest</vt:lpstr>
      <vt:lpstr>PowerPoint Presentation</vt:lpstr>
      <vt:lpstr>                       Dracula</vt:lpstr>
      <vt:lpstr>        Some pictures with Dracula</vt:lpstr>
      <vt:lpstr>                   The Red Lake</vt:lpstr>
      <vt:lpstr>         The Legend of The Red Lake</vt:lpstr>
      <vt:lpstr>          the Red Lake</vt:lpstr>
      <vt:lpstr>     The Dacian Fortresses in the Orastie         Mountains  </vt:lpstr>
      <vt:lpstr>Sarmizegetusa Regia - most famous Dacian fortresses    </vt:lpstr>
      <vt:lpstr>          Picture with Sarmizegetusa</vt:lpstr>
      <vt:lpstr>THE LEGEND OF THE MASTER BUILDER MANOLE  </vt:lpstr>
      <vt:lpstr>Picture with Arges Monastery built by Master Manole</vt:lpstr>
      <vt:lpstr>               The Dragon’s Garden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Myths and Legends ROMAN</dc:title>
  <dc:creator>Marcela</dc:creator>
  <cp:lastModifiedBy>Mihaela</cp:lastModifiedBy>
  <cp:revision>31</cp:revision>
  <dcterms:created xsi:type="dcterms:W3CDTF">2019-03-07T08:25:38Z</dcterms:created>
  <dcterms:modified xsi:type="dcterms:W3CDTF">2019-03-30T14:56:41Z</dcterms:modified>
</cp:coreProperties>
</file>