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9" r:id="rId2"/>
    <p:sldId id="258" r:id="rId3"/>
    <p:sldId id="260" r:id="rId4"/>
    <p:sldId id="261" r:id="rId5"/>
    <p:sldId id="266" r:id="rId6"/>
    <p:sldId id="263" r:id="rId7"/>
    <p:sldId id="265" r:id="rId8"/>
    <p:sldId id="264" r:id="rId9"/>
    <p:sldId id="262" r:id="rId10"/>
    <p:sldId id="267" r:id="rId11"/>
    <p:sldId id="268" r:id="rId12"/>
    <p:sldId id="269" r:id="rId13"/>
    <p:sldId id="270" r:id="rId14"/>
    <p:sldId id="271" r:id="rId15"/>
    <p:sldId id="272" r:id="rId16"/>
    <p:sldId id="273" r:id="rId17"/>
  </p:sldIdLst>
  <p:sldSz cx="10693400" cy="7556500"/>
  <p:notesSz cx="6858000" cy="9144000"/>
  <p:embeddedFontLst>
    <p:embeddedFont>
      <p:font typeface="Alata" panose="020B0604020202020204" charset="0"/>
      <p:regular r:id="rId18"/>
    </p:embeddedFont>
    <p:embeddedFont>
      <p:font typeface="Aprila" panose="020B0604020202020204" charset="0"/>
      <p:regular r:id="rId19"/>
    </p:embeddedFont>
    <p:embeddedFont>
      <p:font typeface="Baguet Script" panose="020F0502020204030204" pitchFamily="2" charset="0"/>
      <p:regular r:id="rId20"/>
    </p:embeddedFont>
    <p:embeddedFont>
      <p:font typeface="Book Antiqua" panose="02040602050305030304" pitchFamily="18" charset="0"/>
      <p:regular r:id="rId21"/>
      <p:bold r:id="rId22"/>
      <p:italic r:id="rId23"/>
      <p:boldItalic r:id="rId24"/>
    </p:embeddedFont>
    <p:embeddedFont>
      <p:font typeface="Lulu Font TH" panose="020B0604020202020204" charset="-34"/>
      <p:regular r:id="rId25"/>
    </p:embeddedFont>
    <p:embeddedFont>
      <p:font typeface="Magnolia Script"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1387"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4D496-8FAB-4563-4211-3EE321835089}"/>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80ECC30C-273C-E087-D27F-F851D18DB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A74791A8-4A76-0C7F-1C35-754E4A41B96B}"/>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6B309AEA-FD49-DFA8-D7BF-D12CE8D9BD7E}"/>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6F589E81-D9ED-8E64-0E05-F31639DA9FE7}"/>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DAC94526-959A-1C6B-B62C-81F61F12E144}"/>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55D6D858-33D7-BB38-236D-84B846B1D8DC}"/>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DBB2249F-C606-513F-F050-A23FE3E9E70B}"/>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266F3E9A-A149-A8FE-081E-226A53C3F805}"/>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2" name="TextBox 10">
            <a:extLst>
              <a:ext uri="{FF2B5EF4-FFF2-40B4-BE49-F238E27FC236}">
                <a16:creationId xmlns:a16="http://schemas.microsoft.com/office/drawing/2014/main" id="{5A6F507F-3B3F-194D-3FC2-DDF1B494012B}"/>
              </a:ext>
            </a:extLst>
          </p:cNvPr>
          <p:cNvSpPr txBox="1"/>
          <p:nvPr/>
        </p:nvSpPr>
        <p:spPr>
          <a:xfrm>
            <a:off x="1820038" y="2055167"/>
            <a:ext cx="7748685" cy="2031325"/>
          </a:xfrm>
          <a:prstGeom prst="rect">
            <a:avLst/>
          </a:prstGeom>
        </p:spPr>
        <p:txBody>
          <a:bodyPr wrap="square" lIns="0" tIns="0" rIns="0" bIns="0" rtlCol="0" anchor="t">
            <a:spAutoFit/>
          </a:bodyPr>
          <a:lstStyle/>
          <a:p>
            <a:pPr algn="ctr">
              <a:lnSpc>
                <a:spcPct val="150000"/>
              </a:lnSpc>
              <a:spcBef>
                <a:spcPct val="0"/>
              </a:spcBef>
            </a:pPr>
            <a:r>
              <a:rPr lang="en-US" sz="3200" dirty="0">
                <a:solidFill>
                  <a:srgbClr val="002060"/>
                </a:solidFill>
                <a:latin typeface="Aprila"/>
                <a:ea typeface="Aprila"/>
                <a:cs typeface="Aprila"/>
                <a:sym typeface="Aprila"/>
              </a:rPr>
              <a:t>„Educația care </a:t>
            </a:r>
            <a:r>
              <a:rPr lang="en-US" sz="3200" dirty="0" err="1">
                <a:solidFill>
                  <a:srgbClr val="002060"/>
                </a:solidFill>
                <a:latin typeface="Aprila"/>
                <a:ea typeface="Aprila"/>
                <a:cs typeface="Aprila"/>
                <a:sym typeface="Aprila"/>
              </a:rPr>
              <a:t>schimbă</a:t>
            </a:r>
            <a:r>
              <a:rPr lang="en-US" sz="3200" dirty="0">
                <a:solidFill>
                  <a:srgbClr val="002060"/>
                </a:solidFill>
                <a:latin typeface="Aprila"/>
                <a:ea typeface="Aprila"/>
                <a:cs typeface="Aprila"/>
                <a:sym typeface="Aprila"/>
              </a:rPr>
              <a:t> destine </a:t>
            </a:r>
          </a:p>
          <a:p>
            <a:pPr algn="ctr">
              <a:lnSpc>
                <a:spcPct val="150000"/>
              </a:lnSpc>
              <a:spcBef>
                <a:spcPct val="0"/>
              </a:spcBef>
            </a:pPr>
            <a:r>
              <a:rPr lang="en-US" sz="3200" dirty="0" err="1">
                <a:solidFill>
                  <a:srgbClr val="002060"/>
                </a:solidFill>
                <a:latin typeface="Aprila"/>
                <a:ea typeface="Aprila"/>
                <a:cs typeface="Aprila"/>
                <a:sym typeface="Aprila"/>
              </a:rPr>
              <a:t>motivație</a:t>
            </a:r>
            <a:r>
              <a:rPr lang="en-US" sz="3200" dirty="0">
                <a:solidFill>
                  <a:srgbClr val="002060"/>
                </a:solidFill>
                <a:latin typeface="Aprila"/>
                <a:ea typeface="Aprila"/>
                <a:cs typeface="Aprila"/>
                <a:sym typeface="Aprila"/>
              </a:rPr>
              <a:t>, </a:t>
            </a:r>
            <a:r>
              <a:rPr lang="en-US" sz="3200" dirty="0" err="1">
                <a:solidFill>
                  <a:srgbClr val="002060"/>
                </a:solidFill>
                <a:latin typeface="Aprila"/>
                <a:ea typeface="Aprila"/>
                <a:cs typeface="Aprila"/>
                <a:sym typeface="Aprila"/>
              </a:rPr>
              <a:t>perseverență</a:t>
            </a:r>
            <a:r>
              <a:rPr lang="en-US" sz="3200" dirty="0">
                <a:solidFill>
                  <a:srgbClr val="002060"/>
                </a:solidFill>
                <a:latin typeface="Aprila"/>
                <a:ea typeface="Aprila"/>
                <a:cs typeface="Aprila"/>
                <a:sym typeface="Aprila"/>
              </a:rPr>
              <a:t> </a:t>
            </a:r>
            <a:r>
              <a:rPr lang="en-US" sz="3200" dirty="0" err="1">
                <a:solidFill>
                  <a:srgbClr val="002060"/>
                </a:solidFill>
                <a:latin typeface="Aprila"/>
                <a:ea typeface="Aprila"/>
                <a:cs typeface="Aprila"/>
                <a:sym typeface="Aprila"/>
              </a:rPr>
              <a:t>și</a:t>
            </a:r>
            <a:r>
              <a:rPr lang="en-US" sz="3200" dirty="0">
                <a:solidFill>
                  <a:srgbClr val="002060"/>
                </a:solidFill>
                <a:latin typeface="Aprila"/>
                <a:ea typeface="Aprila"/>
                <a:cs typeface="Aprila"/>
                <a:sym typeface="Aprila"/>
              </a:rPr>
              <a:t> </a:t>
            </a:r>
            <a:r>
              <a:rPr lang="en-US" sz="3200" dirty="0" err="1">
                <a:solidFill>
                  <a:srgbClr val="002060"/>
                </a:solidFill>
                <a:latin typeface="Aprila"/>
                <a:ea typeface="Aprila"/>
                <a:cs typeface="Aprila"/>
                <a:sym typeface="Aprila"/>
              </a:rPr>
              <a:t>încredere</a:t>
            </a:r>
            <a:r>
              <a:rPr lang="en-US" sz="3200" dirty="0">
                <a:solidFill>
                  <a:srgbClr val="002060"/>
                </a:solidFill>
                <a:latin typeface="Aprila"/>
                <a:ea typeface="Aprila"/>
                <a:cs typeface="Aprila"/>
                <a:sym typeface="Aprila"/>
              </a:rPr>
              <a:t> </a:t>
            </a:r>
            <a:r>
              <a:rPr lang="en-US" sz="3200" dirty="0" err="1">
                <a:solidFill>
                  <a:srgbClr val="002060"/>
                </a:solidFill>
                <a:latin typeface="Aprila"/>
                <a:ea typeface="Aprila"/>
                <a:cs typeface="Aprila"/>
                <a:sym typeface="Aprila"/>
              </a:rPr>
              <a:t>în</a:t>
            </a:r>
            <a:r>
              <a:rPr lang="en-US" sz="3200" dirty="0">
                <a:solidFill>
                  <a:srgbClr val="002060"/>
                </a:solidFill>
                <a:latin typeface="Aprila"/>
                <a:ea typeface="Aprila"/>
                <a:cs typeface="Aprila"/>
                <a:sym typeface="Aprila"/>
              </a:rPr>
              <a:t> </a:t>
            </a:r>
            <a:r>
              <a:rPr lang="en-US" sz="3200" dirty="0" err="1">
                <a:solidFill>
                  <a:srgbClr val="002060"/>
                </a:solidFill>
                <a:latin typeface="Aprila"/>
                <a:ea typeface="Aprila"/>
                <a:cs typeface="Aprila"/>
                <a:sym typeface="Aprila"/>
              </a:rPr>
              <a:t>viitor</a:t>
            </a:r>
            <a:r>
              <a:rPr lang="en-US" sz="3200" dirty="0">
                <a:solidFill>
                  <a:srgbClr val="002060"/>
                </a:solidFill>
                <a:latin typeface="Aprila"/>
                <a:ea typeface="Aprila"/>
                <a:cs typeface="Aprila"/>
                <a:sym typeface="Aprila"/>
              </a:rPr>
              <a:t>”</a:t>
            </a:r>
          </a:p>
        </p:txBody>
      </p:sp>
      <p:sp>
        <p:nvSpPr>
          <p:cNvPr id="12" name="TextBox 11">
            <a:extLst>
              <a:ext uri="{FF2B5EF4-FFF2-40B4-BE49-F238E27FC236}">
                <a16:creationId xmlns:a16="http://schemas.microsoft.com/office/drawing/2014/main" id="{EF5A4FA2-588D-2099-D699-1ABD4DC08D17}"/>
              </a:ext>
            </a:extLst>
          </p:cNvPr>
          <p:cNvSpPr txBox="1"/>
          <p:nvPr/>
        </p:nvSpPr>
        <p:spPr>
          <a:xfrm>
            <a:off x="2120538" y="5060205"/>
            <a:ext cx="7982111" cy="1724126"/>
          </a:xfrm>
          <a:prstGeom prst="rect">
            <a:avLst/>
          </a:prstGeom>
        </p:spPr>
        <p:txBody>
          <a:bodyPr lIns="0" tIns="0" rIns="0" bIns="0" rtlCol="0" anchor="t">
            <a:spAutoFit/>
          </a:bodyPr>
          <a:lstStyle/>
          <a:p>
            <a:pPr algn="ctr">
              <a:lnSpc>
                <a:spcPts val="3355"/>
              </a:lnSpc>
              <a:spcBef>
                <a:spcPct val="0"/>
              </a:spcBef>
            </a:pPr>
            <a:r>
              <a:rPr lang="en-US" sz="2397" dirty="0">
                <a:solidFill>
                  <a:srgbClr val="002060"/>
                </a:solidFill>
                <a:latin typeface="Lulu Font TH"/>
                <a:ea typeface="Lulu Font TH"/>
                <a:cs typeface="Lulu Font TH"/>
                <a:sym typeface="Lulu Font TH"/>
              </a:rPr>
              <a:t>                                              GUEST SPEAKER </a:t>
            </a:r>
          </a:p>
          <a:p>
            <a:pPr algn="ctr">
              <a:lnSpc>
                <a:spcPts val="3355"/>
              </a:lnSpc>
              <a:spcBef>
                <a:spcPct val="0"/>
              </a:spcBef>
            </a:pPr>
            <a:endParaRPr lang="en-US" sz="2397" dirty="0">
              <a:solidFill>
                <a:srgbClr val="002060"/>
              </a:solidFill>
              <a:latin typeface="Lulu Font TH"/>
              <a:ea typeface="Lulu Font TH"/>
              <a:cs typeface="Lulu Font TH"/>
              <a:sym typeface="Lulu Font TH"/>
            </a:endParaRPr>
          </a:p>
          <a:p>
            <a:pPr algn="ctr">
              <a:lnSpc>
                <a:spcPts val="3355"/>
              </a:lnSpc>
              <a:spcBef>
                <a:spcPct val="0"/>
              </a:spcBef>
            </a:pPr>
            <a:r>
              <a:rPr lang="en-US" sz="2397" dirty="0">
                <a:solidFill>
                  <a:srgbClr val="002060"/>
                </a:solidFill>
                <a:latin typeface="Magnolia Script"/>
                <a:ea typeface="Magnolia Script"/>
                <a:cs typeface="Magnolia Script"/>
                <a:sym typeface="Magnolia Script"/>
              </a:rPr>
              <a:t>Prof. Ionuț Ștefan ANISIE</a:t>
            </a:r>
          </a:p>
          <a:p>
            <a:pPr algn="ctr">
              <a:lnSpc>
                <a:spcPts val="3355"/>
              </a:lnSpc>
              <a:spcBef>
                <a:spcPct val="0"/>
              </a:spcBef>
            </a:pPr>
            <a:r>
              <a:rPr lang="en-US" sz="2397" dirty="0" err="1">
                <a:solidFill>
                  <a:srgbClr val="002060"/>
                </a:solidFill>
                <a:latin typeface="Magnolia Script"/>
                <a:ea typeface="Magnolia Script"/>
                <a:cs typeface="Magnolia Script"/>
                <a:sym typeface="Magnolia Script"/>
              </a:rPr>
              <a:t>Asociația</a:t>
            </a:r>
            <a:r>
              <a:rPr lang="en-US" sz="2397" dirty="0">
                <a:solidFill>
                  <a:srgbClr val="002060"/>
                </a:solidFill>
                <a:latin typeface="Magnolia Script"/>
                <a:ea typeface="Magnolia Script"/>
                <a:cs typeface="Magnolia Script"/>
                <a:sym typeface="Magnolia Script"/>
              </a:rPr>
              <a:t> </a:t>
            </a:r>
            <a:r>
              <a:rPr lang="en-US" sz="2397" dirty="0" err="1">
                <a:solidFill>
                  <a:srgbClr val="002060"/>
                </a:solidFill>
                <a:latin typeface="Magnolia Script"/>
                <a:ea typeface="Magnolia Script"/>
                <a:cs typeface="Magnolia Script"/>
                <a:sym typeface="Magnolia Script"/>
              </a:rPr>
              <a:t>Cercul</a:t>
            </a:r>
            <a:r>
              <a:rPr lang="en-US" sz="2397" dirty="0">
                <a:solidFill>
                  <a:srgbClr val="002060"/>
                </a:solidFill>
                <a:latin typeface="Magnolia Script"/>
                <a:ea typeface="Magnolia Script"/>
                <a:cs typeface="Magnolia Script"/>
                <a:sym typeface="Magnolia Script"/>
              </a:rPr>
              <a:t> </a:t>
            </a:r>
            <a:r>
              <a:rPr lang="en-US" sz="2397" dirty="0" err="1">
                <a:solidFill>
                  <a:srgbClr val="002060"/>
                </a:solidFill>
                <a:latin typeface="Magnolia Script"/>
                <a:ea typeface="Magnolia Script"/>
                <a:cs typeface="Magnolia Script"/>
                <a:sym typeface="Magnolia Script"/>
              </a:rPr>
              <a:t>Ecoturistic</a:t>
            </a:r>
            <a:r>
              <a:rPr lang="en-US" sz="2397" dirty="0">
                <a:solidFill>
                  <a:srgbClr val="002060"/>
                </a:solidFill>
                <a:latin typeface="Magnolia Script"/>
                <a:ea typeface="Magnolia Script"/>
                <a:cs typeface="Magnolia Script"/>
                <a:sym typeface="Magnolia Script"/>
              </a:rPr>
              <a:t> CAR-PATES Botoșani</a:t>
            </a:r>
          </a:p>
        </p:txBody>
      </p:sp>
    </p:spTree>
    <p:extLst>
      <p:ext uri="{BB962C8B-B14F-4D97-AF65-F5344CB8AC3E}">
        <p14:creationId xmlns:p14="http://schemas.microsoft.com/office/powerpoint/2010/main" val="418037740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a:extLst>
              <a:ext uri="{FF2B5EF4-FFF2-40B4-BE49-F238E27FC236}">
                <a16:creationId xmlns:a16="http://schemas.microsoft.com/office/drawing/2014/main" id="{26EEB79E-ACEF-2E40-001D-240826378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3EE70D21-FCE1-D048-BC80-9AF01B5CAC54}"/>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18914512-2430-4C55-F319-266E2EE4EF26}"/>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828C2C16-3C0F-48AB-693F-A1687500118F}"/>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AFA7FAC8-C5CC-7B9D-4A75-33956A57C516}"/>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D081E2FB-8981-1625-04C2-53C38F3F80B4}"/>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CD926612-4A92-F6A6-70BE-BCD97397A4B4}"/>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F9DE0CDD-BE46-25E3-C495-3D15489CEF7B}"/>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TextBox 10">
            <a:extLst>
              <a:ext uri="{FF2B5EF4-FFF2-40B4-BE49-F238E27FC236}">
                <a16:creationId xmlns:a16="http://schemas.microsoft.com/office/drawing/2014/main" id="{94389B55-D113-DEBC-A246-8817A171D50D}"/>
              </a:ext>
            </a:extLst>
          </p:cNvPr>
          <p:cNvSpPr txBox="1"/>
          <p:nvPr/>
        </p:nvSpPr>
        <p:spPr>
          <a:xfrm>
            <a:off x="1297764" y="1087953"/>
            <a:ext cx="9154336" cy="5674310"/>
          </a:xfrm>
          <a:prstGeom prst="rect">
            <a:avLst/>
          </a:prstGeom>
        </p:spPr>
        <p:txBody>
          <a:bodyPr wrap="square" lIns="0" tIns="0" rIns="0" bIns="0" rtlCol="0" anchor="t">
            <a:spAutoFit/>
          </a:bodyPr>
          <a:lstStyle/>
          <a:p>
            <a:pPr algn="ctr">
              <a:lnSpc>
                <a:spcPts val="5027"/>
              </a:lnSpc>
            </a:pPr>
            <a:r>
              <a:rPr lang="ro-RO" sz="2400" noProof="0" dirty="0">
                <a:solidFill>
                  <a:srgbClr val="002060"/>
                </a:solidFill>
                <a:latin typeface="Book Antiqua" panose="02040602050305030304" pitchFamily="18" charset="0"/>
                <a:ea typeface="Nickainley"/>
                <a:cs typeface="Nickainley"/>
                <a:sym typeface="Nickainley"/>
              </a:rPr>
              <a:t>Educația este una dintre puținele forțe din lume capabile să schimbe cu adevărat destine.</a:t>
            </a:r>
          </a:p>
          <a:p>
            <a:pPr algn="ctr">
              <a:lnSpc>
                <a:spcPts val="5027"/>
              </a:lnSpc>
            </a:pPr>
            <a:r>
              <a:rPr lang="ro-RO" sz="2400" noProof="0" dirty="0">
                <a:solidFill>
                  <a:srgbClr val="002060"/>
                </a:solidFill>
                <a:latin typeface="Book Antiqua" panose="02040602050305030304" pitchFamily="18" charset="0"/>
                <a:ea typeface="Nickainley"/>
                <a:cs typeface="Nickainley"/>
                <a:sym typeface="Nickainley"/>
              </a:rPr>
              <a:t>Nu prin magie, nu prin întâmplare, ci prin oameni.</a:t>
            </a:r>
          </a:p>
          <a:p>
            <a:pPr algn="just">
              <a:lnSpc>
                <a:spcPts val="5027"/>
              </a:lnSpc>
            </a:pPr>
            <a:r>
              <a:rPr lang="ro-RO" sz="2400" noProof="0" dirty="0">
                <a:solidFill>
                  <a:srgbClr val="002060"/>
                </a:solidFill>
                <a:latin typeface="Book Antiqua" panose="02040602050305030304" pitchFamily="18" charset="0"/>
                <a:ea typeface="Nickainley"/>
                <a:cs typeface="Nickainley"/>
                <a:sym typeface="Nickainley"/>
              </a:rPr>
              <a:t>Prin gesturi mici, prin încurajări repetate, prin răbdare, prin încrederea că fiecare copil, indiferent de contextul din care pornește, are în el o lumină care merită aprinsă.</a:t>
            </a:r>
          </a:p>
          <a:p>
            <a:pPr algn="just">
              <a:lnSpc>
                <a:spcPts val="5027"/>
              </a:lnSpc>
            </a:pPr>
            <a:r>
              <a:rPr lang="ro-RO" sz="2400" noProof="0" dirty="0">
                <a:solidFill>
                  <a:srgbClr val="002060"/>
                </a:solidFill>
                <a:latin typeface="Book Antiqua" panose="02040602050305030304" pitchFamily="18" charset="0"/>
                <a:ea typeface="Nickainley"/>
                <a:cs typeface="Nickainley"/>
                <a:sym typeface="Nickainley"/>
              </a:rPr>
              <a:t>Educația nu este doar un proces, ci un drum interior, o călătorie în care copilul învață să se descopere, să se înțeleagă și să își construiască propriul viitor.</a:t>
            </a:r>
          </a:p>
        </p:txBody>
      </p:sp>
    </p:spTree>
    <p:extLst>
      <p:ext uri="{BB962C8B-B14F-4D97-AF65-F5344CB8AC3E}">
        <p14:creationId xmlns:p14="http://schemas.microsoft.com/office/powerpoint/2010/main" val="412382854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1729B-1D1F-D56B-4508-283AF5BDE308}"/>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5A41E7EB-A5C6-7BCB-3CB4-5561E8B7D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0714AE7C-9429-BBBB-4FDD-013BA823054B}"/>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4C33230A-0175-0445-2CF6-127F99A65C2C}"/>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E1EC8B5F-1EF8-804F-6771-9161B1ABBEEF}"/>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C0DEA2E7-777A-2BFE-79C7-B6D990FAFBFB}"/>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E0148DC7-56D4-7DF7-513A-4C59460F912C}"/>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05047375-0EDE-22E8-3A89-DD77ACBD97E3}"/>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A33ED959-7E8B-5753-B26F-44CA761483A3}"/>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TextBox 10">
            <a:extLst>
              <a:ext uri="{FF2B5EF4-FFF2-40B4-BE49-F238E27FC236}">
                <a16:creationId xmlns:a16="http://schemas.microsoft.com/office/drawing/2014/main" id="{9BF5D71F-F6BC-5AC4-D112-B9552F7AE23F}"/>
              </a:ext>
            </a:extLst>
          </p:cNvPr>
          <p:cNvSpPr txBox="1"/>
          <p:nvPr/>
        </p:nvSpPr>
        <p:spPr>
          <a:xfrm>
            <a:off x="2273103" y="1672651"/>
            <a:ext cx="7543800" cy="4928337"/>
          </a:xfrm>
          <a:prstGeom prst="rect">
            <a:avLst/>
          </a:prstGeom>
        </p:spPr>
        <p:txBody>
          <a:bodyPr wrap="square" lIns="0" tIns="0" rIns="0" bIns="0" rtlCol="0" anchor="t">
            <a:spAutoFit/>
          </a:bodyPr>
          <a:lstStyle/>
          <a:p>
            <a:pPr algn="just">
              <a:lnSpc>
                <a:spcPct val="150000"/>
              </a:lnSpc>
              <a:spcAft>
                <a:spcPts val="800"/>
              </a:spcAft>
              <a:buNone/>
            </a:pPr>
            <a:r>
              <a:rPr lang="ro-RO" sz="2400" dirty="0">
                <a:solidFill>
                  <a:srgbClr val="002060"/>
                </a:solidFill>
                <a:effectLst/>
                <a:latin typeface="Book Antiqua" panose="02040602050305030304" pitchFamily="18" charset="0"/>
                <a:ea typeface="Aptos" panose="020B0004020202020204" pitchFamily="34" charset="0"/>
                <a:cs typeface="Arial" panose="020B0604020202020204" pitchFamily="34" charset="0"/>
              </a:rPr>
              <a:t>În fața provocărilor actuale — vulnerabilitate socială, lipsa resurselor, abandon școlar, lipsa modelelor — motivația devine un element esențial. Ea este energia care pune în mișcare schimbarea. Este preocuparea care te face să te ridici dimineața și să mergi mai departe. Este atenția pe care o acorzi unui copil atunci când simți că are nevoie de tine, chiar dacă nu o spune. Motivația este acel impuls interior care transformă potențialul în realitate.</a:t>
            </a:r>
          </a:p>
        </p:txBody>
      </p:sp>
    </p:spTree>
    <p:extLst>
      <p:ext uri="{BB962C8B-B14F-4D97-AF65-F5344CB8AC3E}">
        <p14:creationId xmlns:p14="http://schemas.microsoft.com/office/powerpoint/2010/main" val="24516036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EC279-13D6-1085-CDC5-8177E6B3F846}"/>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1B529E46-EB3E-7544-574D-71685CDFB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FE85CB11-7898-D89E-8BBE-ECC96C66664E}"/>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7C0F4769-9904-6F06-FA6A-CCBDF17F625C}"/>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67CC950E-DF24-2B5F-691A-CA77CB155C26}"/>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E9D63E9B-8A6C-4A0A-EC50-E7A17F9559B0}"/>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640FF884-648E-C9AC-83C3-AB307ABF8BEA}"/>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9D6083D8-8005-75AB-B87D-EA536EDC2B67}"/>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4D2EACFE-52BC-D972-3B45-FA17A1B0CAD1}"/>
              </a:ext>
            </a:extLst>
          </p:cNvPr>
          <p:cNvSpPr txBox="1"/>
          <p:nvPr/>
        </p:nvSpPr>
        <p:spPr>
          <a:xfrm>
            <a:off x="5094731" y="251795"/>
            <a:ext cx="699345"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2" name="CasetăText 11">
            <a:extLst>
              <a:ext uri="{FF2B5EF4-FFF2-40B4-BE49-F238E27FC236}">
                <a16:creationId xmlns:a16="http://schemas.microsoft.com/office/drawing/2014/main" id="{8C9EA2B6-9898-DF3E-1B00-C1FF22B6D84B}"/>
              </a:ext>
            </a:extLst>
          </p:cNvPr>
          <p:cNvSpPr txBox="1"/>
          <p:nvPr/>
        </p:nvSpPr>
        <p:spPr>
          <a:xfrm>
            <a:off x="1341506" y="1046214"/>
            <a:ext cx="9067800" cy="5331460"/>
          </a:xfrm>
          <a:prstGeom prst="rect">
            <a:avLst/>
          </a:prstGeom>
          <a:noFill/>
        </p:spPr>
        <p:txBody>
          <a:bodyPr wrap="square">
            <a:spAutoFit/>
          </a:bodyPr>
          <a:lstStyle/>
          <a:p>
            <a:pPr>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Motivația nu apare singură. </a:t>
            </a:r>
          </a:p>
          <a:p>
            <a:pPr algn="r">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Ea se construiește. Se cultivă. </a:t>
            </a:r>
          </a:p>
          <a:p>
            <a:pPr algn="just">
              <a:lnSpc>
                <a:spcPct val="150000"/>
              </a:lnSpc>
              <a:spcAft>
                <a:spcPts val="800"/>
              </a:spcAft>
              <a:buNone/>
            </a:pPr>
            <a:endPar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endParaRPr>
          </a:p>
          <a:p>
            <a:pPr algn="just">
              <a:lnSpc>
                <a:spcPct val="150000"/>
              </a:lnSpc>
              <a:spcAft>
                <a:spcPts val="800"/>
              </a:spcAft>
              <a:buNone/>
            </a:pPr>
            <a:r>
              <a:rPr lang="ro-RO" sz="2400" dirty="0">
                <a:solidFill>
                  <a:srgbClr val="000000"/>
                </a:solidFill>
                <a:latin typeface="Book Antiqua" panose="02040602050305030304" pitchFamily="18" charset="0"/>
                <a:ea typeface="Aptos" panose="020B0004020202020204" pitchFamily="34" charset="0"/>
                <a:cs typeface="Arial" panose="020B0604020202020204" pitchFamily="34" charset="0"/>
              </a:rPr>
              <a:t>	</a:t>
            </a: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Se modelează prin experiențe, prin activități, prin întâlniri semnificative. Uneori, motivația se naște dintr-o reușită mică, alteori dintr-un eșec care te învață să fii mai puternic. Se naște dintr-un profesor care îți spune „Poți!”, dintr-un coleg care îți întinde o mână, dintr-o activitate extrașcolară în care descoperi că ai talent, că ai valoare, că ai un loc în lume.</a:t>
            </a:r>
          </a:p>
        </p:txBody>
      </p:sp>
    </p:spTree>
    <p:extLst>
      <p:ext uri="{BB962C8B-B14F-4D97-AF65-F5344CB8AC3E}">
        <p14:creationId xmlns:p14="http://schemas.microsoft.com/office/powerpoint/2010/main" val="3357082174"/>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F7A5D-3680-8C97-CE62-0B42EBEBE97B}"/>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DF653247-0446-AFC5-0A53-827A3611B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B2EFADF4-363B-76F9-4695-A8ECFE409BF1}"/>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235E2B35-2A26-E376-5520-A21C6E1BA29C}"/>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923F1200-728F-4200-8FFA-4CEAD7557C3A}"/>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52D2094B-2DD8-74F2-AE6A-CD2D2264084B}"/>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7CFF0537-578B-CA45-D76B-F00912D05113}"/>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F5F1E443-E782-A76E-783E-52DFDC3A2330}"/>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EB6154B0-DDE0-7E11-4FBF-896CEF0EEE50}"/>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CasetăText 10">
            <a:extLst>
              <a:ext uri="{FF2B5EF4-FFF2-40B4-BE49-F238E27FC236}">
                <a16:creationId xmlns:a16="http://schemas.microsoft.com/office/drawing/2014/main" id="{870FBA00-0B82-97BC-1D7D-EEDC278BDF04}"/>
              </a:ext>
            </a:extLst>
          </p:cNvPr>
          <p:cNvSpPr txBox="1"/>
          <p:nvPr/>
        </p:nvSpPr>
        <p:spPr>
          <a:xfrm>
            <a:off x="1599586" y="1543407"/>
            <a:ext cx="8542639" cy="4469685"/>
          </a:xfrm>
          <a:prstGeom prst="rect">
            <a:avLst/>
          </a:prstGeom>
          <a:noFill/>
        </p:spPr>
        <p:txBody>
          <a:bodyPr wrap="square">
            <a:spAutoFit/>
          </a:bodyPr>
          <a:lstStyle/>
          <a:p>
            <a:pPr algn="just">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Perseverența este sora mai mare a motivației. Ea este cea care te ține pe drum atunci când entuziasmul scade, când apar obstacole, când pare că nimic nu merge. Perseverența este despre a continua chiar și atunci când e greu. Este despre a învăța să transformi dificultățile în lecții și lecțiile în pași înainte. Pentru mulți copii aflați în situații vulnerabile, perseverența nu este doar o calitate, ci o necesitate. Iar rolul nostru este să le arătăm că nu sunt singuri în această luptă.</a:t>
            </a:r>
          </a:p>
        </p:txBody>
      </p:sp>
    </p:spTree>
    <p:extLst>
      <p:ext uri="{BB962C8B-B14F-4D97-AF65-F5344CB8AC3E}">
        <p14:creationId xmlns:p14="http://schemas.microsoft.com/office/powerpoint/2010/main" val="322618292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1029E-D4A9-FC64-09B8-898BC40779D9}"/>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9E18B6E7-2829-A510-7462-E8B9AD2AB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6045586C-D228-C38E-0460-F6AB27C64F82}"/>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2329B9DE-9C8C-DF8E-0E09-166813AF3E9E}"/>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7648158B-FB56-096E-1270-04CC0C9841D8}"/>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A165DE94-6A06-03F2-4C98-5120EB5EDB25}"/>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7751F173-8CF6-0AF8-B378-C84A183A2BD6}"/>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CF8582D4-67D8-9767-E817-AB8FF1B47085}"/>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464ECE86-7BA9-9064-3966-A8F41EB99EEA}"/>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CasetăText 10">
            <a:extLst>
              <a:ext uri="{FF2B5EF4-FFF2-40B4-BE49-F238E27FC236}">
                <a16:creationId xmlns:a16="http://schemas.microsoft.com/office/drawing/2014/main" id="{AD35CFBE-E388-865D-09AE-A0D902CEBB60}"/>
              </a:ext>
            </a:extLst>
          </p:cNvPr>
          <p:cNvSpPr txBox="1"/>
          <p:nvPr/>
        </p:nvSpPr>
        <p:spPr>
          <a:xfrm>
            <a:off x="2133238" y="1821913"/>
            <a:ext cx="8148325" cy="3912674"/>
          </a:xfrm>
          <a:prstGeom prst="rect">
            <a:avLst/>
          </a:prstGeom>
          <a:noFill/>
        </p:spPr>
        <p:txBody>
          <a:bodyPr wrap="square">
            <a:spAutoFit/>
          </a:bodyPr>
          <a:lstStyle/>
          <a:p>
            <a:pPr algn="just">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	Încrederea în viitor este rezultatul acestor două forțe. Este sentimentul că mâine poate fi mai bun decât azi. 	Că există oportunități. Că există soluții. Că există oameni care cred în tine. Încrederea în viitor se construiește prin educație, prin proiecte care deschid uși, prin activități care dezvoltă abilități, prin comunități care susțin și încurajează.</a:t>
            </a:r>
          </a:p>
        </p:txBody>
      </p:sp>
    </p:spTree>
    <p:extLst>
      <p:ext uri="{BB962C8B-B14F-4D97-AF65-F5344CB8AC3E}">
        <p14:creationId xmlns:p14="http://schemas.microsoft.com/office/powerpoint/2010/main" val="4107931992"/>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11C0A-2EA3-EABE-2DDB-79CE9C097C46}"/>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E6BDEE16-16E2-D92C-036A-AD1405462E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C034323B-253B-2DDD-2FBB-E1E1E2F2ED0E}"/>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9EE5088F-74C1-E72C-7663-EAC5BB07595C}"/>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14A31018-CF83-950D-DE53-B69903C4C433}"/>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859C0533-3F6D-8121-E5C9-4F9C4333B4C6}"/>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17CA773A-8836-0949-2D42-3D694F09C8FC}"/>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2C0A8CCE-5AC1-F916-ECED-5FEEF38EE9E7}"/>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ABBCDFC5-A730-076F-E664-68695444A05B}"/>
              </a:ext>
            </a:extLst>
          </p:cNvPr>
          <p:cNvSpPr txBox="1"/>
          <p:nvPr/>
        </p:nvSpPr>
        <p:spPr>
          <a:xfrm>
            <a:off x="5094732" y="251795"/>
            <a:ext cx="632968"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CasetăText 10">
            <a:extLst>
              <a:ext uri="{FF2B5EF4-FFF2-40B4-BE49-F238E27FC236}">
                <a16:creationId xmlns:a16="http://schemas.microsoft.com/office/drawing/2014/main" id="{A4EF2916-FB89-CC04-A6EB-41238196BF49}"/>
              </a:ext>
            </a:extLst>
          </p:cNvPr>
          <p:cNvSpPr txBox="1"/>
          <p:nvPr/>
        </p:nvSpPr>
        <p:spPr>
          <a:xfrm>
            <a:off x="1704138" y="1339850"/>
            <a:ext cx="7848599" cy="4764189"/>
          </a:xfrm>
          <a:prstGeom prst="rect">
            <a:avLst/>
          </a:prstGeom>
          <a:noFill/>
        </p:spPr>
        <p:txBody>
          <a:bodyPr wrap="square">
            <a:spAutoFit/>
          </a:bodyPr>
          <a:lstStyle/>
          <a:p>
            <a:pPr algn="just">
              <a:lnSpc>
                <a:spcPct val="150000"/>
              </a:lnSpc>
              <a:spcAft>
                <a:spcPts val="800"/>
              </a:spcAft>
              <a:buNone/>
            </a:pPr>
            <a:r>
              <a:rPr lang="ro-RO" sz="2800" b="1"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            „Educația care schimbă destine”</a:t>
            </a: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 </a:t>
            </a:r>
          </a:p>
          <a:p>
            <a:pPr algn="r">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nu este doar un slogan. </a:t>
            </a:r>
          </a:p>
          <a:p>
            <a:pPr algn="just">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Este o realitate pe care o vedem în fiecare copil care reușește să depășească bariere, în fiecare adolescent care își găsește drumul, în fiecare tânăr care își construiește o viață mai bună decât cea pe care o anticipa. Este o realitate pe care o putem amplifica prin motivație, perseverență și încredere.</a:t>
            </a:r>
          </a:p>
        </p:txBody>
      </p:sp>
    </p:spTree>
    <p:extLst>
      <p:ext uri="{BB962C8B-B14F-4D97-AF65-F5344CB8AC3E}">
        <p14:creationId xmlns:p14="http://schemas.microsoft.com/office/powerpoint/2010/main" val="254235678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6F58A-4BC9-9569-1D13-83304CFF672A}"/>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690D1532-96AB-3839-9BAF-69001F39E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FC6867BD-44D7-AB59-129B-223ACE09144A}"/>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3B2A423A-6588-DBAB-CC16-561BED2D728A}"/>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74B07CD1-2937-268A-5C87-D176D9CECAE5}"/>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334EB9B4-5589-DD0E-72F9-AA5F09EE90C4}"/>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CB784665-8B50-169A-030E-CF23E7CCB4F3}"/>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A84B1AFD-50E3-F1A6-D2DE-2EC84317FBF0}"/>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8602D119-D3DD-C56F-37F5-35F7F8B585D8}"/>
              </a:ext>
            </a:extLst>
          </p:cNvPr>
          <p:cNvSpPr txBox="1"/>
          <p:nvPr/>
        </p:nvSpPr>
        <p:spPr>
          <a:xfrm>
            <a:off x="5094732" y="251795"/>
            <a:ext cx="699344"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CasetăText 10">
            <a:extLst>
              <a:ext uri="{FF2B5EF4-FFF2-40B4-BE49-F238E27FC236}">
                <a16:creationId xmlns:a16="http://schemas.microsoft.com/office/drawing/2014/main" id="{B34A51EB-44C7-B111-8A32-2175FD0878EB}"/>
              </a:ext>
            </a:extLst>
          </p:cNvPr>
          <p:cNvSpPr txBox="1"/>
          <p:nvPr/>
        </p:nvSpPr>
        <p:spPr>
          <a:xfrm>
            <a:off x="2339861" y="1795384"/>
            <a:ext cx="7728196" cy="4018280"/>
          </a:xfrm>
          <a:prstGeom prst="rect">
            <a:avLst/>
          </a:prstGeom>
          <a:noFill/>
        </p:spPr>
        <p:txBody>
          <a:bodyPr wrap="square">
            <a:spAutoFit/>
          </a:bodyPr>
          <a:lstStyle/>
          <a:p>
            <a:pPr algn="just">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Astăzi, mai mult ca oricând, avem responsabilitatea de a crea contexte în care copiii să poată reuși. Să le oferim sprijin, modele, activități, experiențe. Să le arătăm că educația nu este doar despre note, ci despre viață. Despre curaj. Despre alegeri. Despre viitor.</a:t>
            </a:r>
          </a:p>
          <a:p>
            <a:pPr algn="just">
              <a:lnSpc>
                <a:spcPct val="150000"/>
              </a:lnSpc>
              <a:spcAft>
                <a:spcPts val="800"/>
              </a:spcAft>
              <a:buNone/>
            </a:pPr>
            <a:r>
              <a:rPr lang="ro-RO" sz="2400" dirty="0">
                <a:solidFill>
                  <a:srgbClr val="000000"/>
                </a:solidFill>
                <a:effectLst/>
                <a:latin typeface="Book Antiqua" panose="02040602050305030304" pitchFamily="18" charset="0"/>
                <a:ea typeface="Aptos" panose="020B0004020202020204" pitchFamily="34" charset="0"/>
                <a:cs typeface="Arial" panose="020B0604020202020204" pitchFamily="34" charset="0"/>
              </a:rPr>
              <a:t>Pentru că atunci când un copil își schimbă destinul, întreaga comunitate se schimbă odată cu el.</a:t>
            </a:r>
          </a:p>
        </p:txBody>
      </p:sp>
    </p:spTree>
    <p:extLst>
      <p:ext uri="{BB962C8B-B14F-4D97-AF65-F5344CB8AC3E}">
        <p14:creationId xmlns:p14="http://schemas.microsoft.com/office/powerpoint/2010/main" val="69463418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18A9C-72C6-D139-3E71-75F92B528E2A}"/>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8EFA474A-04A5-B8F6-34D2-A6723D06A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070C8659-94F8-4F0B-0723-B6E0F8ADB176}"/>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9C9E434E-DF9F-2B89-2D64-3E148EA900F5}"/>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F3BF9CCE-EFB8-CDD1-37CF-CBB88183A9DF}"/>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7858A6E3-F4FC-0209-2E8E-D5FEBB05A628}"/>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930608B3-702D-F23E-89BF-B93359190A9D}"/>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8B068E88-A639-BED4-C777-5DAE64F9EDC7}"/>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76C78D7B-0C4C-CB7A-1C52-43B64A102E7A}"/>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1" name="CasetăText 10">
            <a:extLst>
              <a:ext uri="{FF2B5EF4-FFF2-40B4-BE49-F238E27FC236}">
                <a16:creationId xmlns:a16="http://schemas.microsoft.com/office/drawing/2014/main" id="{6B17549F-8B20-17CB-CBA3-CA73B7FA311A}"/>
              </a:ext>
            </a:extLst>
          </p:cNvPr>
          <p:cNvSpPr txBox="1"/>
          <p:nvPr/>
        </p:nvSpPr>
        <p:spPr>
          <a:xfrm>
            <a:off x="3038978" y="962047"/>
            <a:ext cx="8096405" cy="6131679"/>
          </a:xfrm>
          <a:prstGeom prst="rect">
            <a:avLst/>
          </a:prstGeom>
          <a:noFill/>
        </p:spPr>
        <p:txBody>
          <a:bodyPr wrap="square">
            <a:spAutoFit/>
          </a:bodyPr>
          <a:lstStyle/>
          <a:p>
            <a:pPr>
              <a:lnSpc>
                <a:spcPct val="150000"/>
              </a:lnSpc>
            </a:pPr>
            <a:r>
              <a:rPr lang="ro-RO" sz="2400" dirty="0">
                <a:latin typeface="Book Antiqua" panose="02040602050305030304" pitchFamily="18" charset="0"/>
              </a:rPr>
              <a:t>Educația nu este doar un drum.</a:t>
            </a:r>
          </a:p>
          <a:p>
            <a:pPr>
              <a:lnSpc>
                <a:spcPct val="150000"/>
              </a:lnSpc>
            </a:pPr>
            <a:r>
              <a:rPr lang="ro-RO" sz="2400" dirty="0">
                <a:latin typeface="Book Antiqua" panose="02040602050305030304" pitchFamily="18" charset="0"/>
              </a:rPr>
              <a:t>Este o șansă.</a:t>
            </a:r>
          </a:p>
          <a:p>
            <a:pPr>
              <a:lnSpc>
                <a:spcPct val="150000"/>
              </a:lnSpc>
            </a:pPr>
            <a:r>
              <a:rPr lang="ro-RO" sz="2400" dirty="0">
                <a:latin typeface="Book Antiqua" panose="02040602050305030304" pitchFamily="18" charset="0"/>
              </a:rPr>
              <a:t>O promisiune.</a:t>
            </a:r>
          </a:p>
          <a:p>
            <a:pPr>
              <a:lnSpc>
                <a:spcPct val="150000"/>
              </a:lnSpc>
            </a:pPr>
            <a:r>
              <a:rPr lang="ro-RO" sz="2400" dirty="0">
                <a:latin typeface="Book Antiqua" panose="02040602050305030304" pitchFamily="18" charset="0"/>
              </a:rPr>
              <a:t>Un început care poate schimba un destin.</a:t>
            </a:r>
          </a:p>
          <a:p>
            <a:pPr>
              <a:lnSpc>
                <a:spcPct val="150000"/>
              </a:lnSpc>
            </a:pPr>
            <a:r>
              <a:rPr lang="ro-RO" sz="2400" dirty="0">
                <a:latin typeface="Book Antiqua" panose="02040602050305030304" pitchFamily="18" charset="0"/>
              </a:rPr>
              <a:t>În fiecare copil există o poveste.</a:t>
            </a:r>
          </a:p>
          <a:p>
            <a:pPr>
              <a:lnSpc>
                <a:spcPct val="150000"/>
              </a:lnSpc>
            </a:pPr>
            <a:r>
              <a:rPr lang="ro-RO" sz="2400" dirty="0">
                <a:latin typeface="Book Antiqua" panose="02040602050305030304" pitchFamily="18" charset="0"/>
              </a:rPr>
              <a:t>Uneori fragilă.</a:t>
            </a:r>
          </a:p>
          <a:p>
            <a:pPr>
              <a:lnSpc>
                <a:spcPct val="150000"/>
              </a:lnSpc>
            </a:pPr>
            <a:r>
              <a:rPr lang="ro-RO" sz="2400" dirty="0">
                <a:latin typeface="Book Antiqua" panose="02040602050305030304" pitchFamily="18" charset="0"/>
              </a:rPr>
              <a:t>Alteori ascunsă.</a:t>
            </a:r>
          </a:p>
          <a:p>
            <a:pPr>
              <a:lnSpc>
                <a:spcPct val="150000"/>
              </a:lnSpc>
            </a:pPr>
            <a:r>
              <a:rPr lang="ro-RO" sz="2400" dirty="0">
                <a:latin typeface="Book Antiqua" panose="02040602050305030304" pitchFamily="18" charset="0"/>
              </a:rPr>
              <a:t>Dar întotdeauna plină de potențial.</a:t>
            </a:r>
          </a:p>
          <a:p>
            <a:pPr>
              <a:lnSpc>
                <a:spcPct val="150000"/>
              </a:lnSpc>
            </a:pPr>
            <a:r>
              <a:rPr lang="ro-RO" sz="2400" dirty="0">
                <a:latin typeface="Book Antiqua" panose="02040602050305030304" pitchFamily="18" charset="0"/>
              </a:rPr>
              <a:t>Iar rolul nostru este să o descoperim.</a:t>
            </a:r>
          </a:p>
          <a:p>
            <a:pPr>
              <a:lnSpc>
                <a:spcPct val="150000"/>
              </a:lnSpc>
            </a:pPr>
            <a:r>
              <a:rPr lang="ro-RO" sz="2400" dirty="0">
                <a:latin typeface="Book Antiqua" panose="02040602050305030304" pitchFamily="18" charset="0"/>
              </a:rPr>
              <a:t>Să o protejăm.</a:t>
            </a:r>
          </a:p>
          <a:p>
            <a:pPr>
              <a:lnSpc>
                <a:spcPct val="150000"/>
              </a:lnSpc>
            </a:pPr>
            <a:r>
              <a:rPr lang="ro-RO" sz="2400" dirty="0">
                <a:latin typeface="Book Antiqua" panose="02040602050305030304" pitchFamily="18" charset="0"/>
              </a:rPr>
              <a:t>Să o ajutăm să crească.</a:t>
            </a:r>
          </a:p>
        </p:txBody>
      </p:sp>
    </p:spTree>
    <p:extLst>
      <p:ext uri="{BB962C8B-B14F-4D97-AF65-F5344CB8AC3E}">
        <p14:creationId xmlns:p14="http://schemas.microsoft.com/office/powerpoint/2010/main" val="3250786503"/>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D9B33-6D53-53F5-568C-CD9D48D659B5}"/>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C24B4C97-2AF5-C643-982E-7CB4D03B0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11408051-D051-3B38-2F6F-9341637F5B6F}"/>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C6F88F32-911B-815E-5D46-FE615A8D2D3B}"/>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05952DC3-4588-6A20-03F7-9E69C11ED1C9}"/>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0A8E9CA5-3CF1-5AD4-BB62-CB195499568B}"/>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BD977369-B34C-CADD-8915-A35F879C4E0B}"/>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FD8FEB98-0566-50EA-A9A4-C190869E5486}"/>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EFB15F37-ED36-21EB-F4B3-E58C264F0F3D}"/>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A837E78A-B121-0B99-C461-BC6CD3B13D54}"/>
              </a:ext>
            </a:extLst>
          </p:cNvPr>
          <p:cNvSpPr txBox="1"/>
          <p:nvPr/>
        </p:nvSpPr>
        <p:spPr>
          <a:xfrm>
            <a:off x="1201401" y="1027164"/>
            <a:ext cx="8940823" cy="5020670"/>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MOTIVATIA – MOTORUL SCHIMBĂRII</a:t>
            </a:r>
          </a:p>
          <a:p>
            <a:pPr>
              <a:lnSpc>
                <a:spcPct val="150000"/>
              </a:lnSpc>
            </a:pPr>
            <a:r>
              <a:rPr lang="ro-RO" sz="2400" dirty="0">
                <a:latin typeface="Book Antiqua" panose="02040602050305030304" pitchFamily="18" charset="0"/>
              </a:rPr>
              <a:t>Motivația este energie.</a:t>
            </a:r>
          </a:p>
          <a:p>
            <a:pPr>
              <a:lnSpc>
                <a:spcPct val="150000"/>
              </a:lnSpc>
            </a:pPr>
            <a:r>
              <a:rPr lang="ro-RO" sz="2400" dirty="0">
                <a:latin typeface="Book Antiqua" panose="02040602050305030304" pitchFamily="18" charset="0"/>
              </a:rPr>
              <a:t>Este despre modul acela în care privești un copil, un părinte sau un coleg și-l asculți ... și-l faci să capete încredere că tu ești o parte din soluțiile problemelor lui. Și multe dintre ele își găsesc rezolvare doar prin faptul că-l asculți.</a:t>
            </a:r>
          </a:p>
          <a:p>
            <a:pPr>
              <a:lnSpc>
                <a:spcPct val="150000"/>
              </a:lnSpc>
            </a:pPr>
            <a:endParaRPr lang="ro-RO" sz="2400" dirty="0">
              <a:latin typeface="Book Antiqua" panose="02040602050305030304" pitchFamily="18" charset="0"/>
            </a:endParaRPr>
          </a:p>
          <a:p>
            <a:pPr>
              <a:lnSpc>
                <a:spcPct val="150000"/>
              </a:lnSpc>
            </a:pPr>
            <a:r>
              <a:rPr lang="ro-RO" sz="2400" dirty="0">
                <a:latin typeface="Book Antiqua" panose="02040602050305030304" pitchFamily="18" charset="0"/>
              </a:rPr>
              <a:t>Este preocupare ... ca atunci când un copil înțelege că și el este important ... la fel ca ceilalți.</a:t>
            </a:r>
          </a:p>
        </p:txBody>
      </p:sp>
    </p:spTree>
    <p:extLst>
      <p:ext uri="{BB962C8B-B14F-4D97-AF65-F5344CB8AC3E}">
        <p14:creationId xmlns:p14="http://schemas.microsoft.com/office/powerpoint/2010/main" val="1055881985"/>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14D33-C5F6-5420-D328-B5F527DF87A7}"/>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57A3D048-837F-826A-D70F-4FA5E6D20A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0DD33B1E-6AF7-BF89-D258-ED54914FE4DC}"/>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B1824AB0-636B-E20B-45C2-ACE8A64CE351}"/>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891DAEE0-2584-D0BB-12E4-85D2A8D02BF6}"/>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F7264978-A17A-9342-60BF-5EF8262FA5E2}"/>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7A29BC6B-5BF8-1CBA-AD24-01EECFEAE396}"/>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76010BFC-C260-ABF7-0DB1-AB2E3A41828B}"/>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03DE6D66-4494-6507-B67F-3A8403174612}"/>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B8DF3CC3-A056-2F8C-3A82-5D6FA7161448}"/>
              </a:ext>
            </a:extLst>
          </p:cNvPr>
          <p:cNvSpPr txBox="1"/>
          <p:nvPr/>
        </p:nvSpPr>
        <p:spPr>
          <a:xfrm>
            <a:off x="1201401" y="1027164"/>
            <a:ext cx="8940823" cy="5020670"/>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MOTIVATIA – MOTORUL SCHIMBĂRII</a:t>
            </a:r>
          </a:p>
          <a:p>
            <a:pPr>
              <a:lnSpc>
                <a:spcPct val="150000"/>
              </a:lnSpc>
            </a:pPr>
            <a:r>
              <a:rPr lang="ro-RO" sz="2400" dirty="0">
                <a:latin typeface="Book Antiqua" panose="02040602050305030304" pitchFamily="18" charset="0"/>
              </a:rPr>
              <a:t>Motivația este energie.</a:t>
            </a:r>
          </a:p>
          <a:p>
            <a:pPr>
              <a:lnSpc>
                <a:spcPct val="150000"/>
              </a:lnSpc>
            </a:pPr>
            <a:r>
              <a:rPr lang="ro-RO" sz="2400" dirty="0">
                <a:latin typeface="Book Antiqua" panose="02040602050305030304" pitchFamily="18" charset="0"/>
              </a:rPr>
              <a:t>Este despre modul acela în care privești un copil, un părinte sau un coleg și-l asculți ... și-l faci să capete încredere că tu ești o parte din soluțiile problemelor lui. Și multe dintre ele își găsesc rezolvare doar prin faptul că-l asculți.</a:t>
            </a:r>
          </a:p>
          <a:p>
            <a:pPr>
              <a:lnSpc>
                <a:spcPct val="150000"/>
              </a:lnSpc>
            </a:pPr>
            <a:endParaRPr lang="ro-RO" sz="2400" dirty="0">
              <a:latin typeface="Book Antiqua" panose="02040602050305030304" pitchFamily="18" charset="0"/>
            </a:endParaRPr>
          </a:p>
          <a:p>
            <a:pPr>
              <a:lnSpc>
                <a:spcPct val="150000"/>
              </a:lnSpc>
            </a:pPr>
            <a:r>
              <a:rPr lang="ro-RO" sz="2400" dirty="0">
                <a:latin typeface="Book Antiqua" panose="02040602050305030304" pitchFamily="18" charset="0"/>
              </a:rPr>
              <a:t>Este preocupare ... ca atunci când un copil înțelege că și el este important ... la fel ca ceilalți.</a:t>
            </a:r>
          </a:p>
        </p:txBody>
      </p:sp>
    </p:spTree>
    <p:extLst>
      <p:ext uri="{BB962C8B-B14F-4D97-AF65-F5344CB8AC3E}">
        <p14:creationId xmlns:p14="http://schemas.microsoft.com/office/powerpoint/2010/main" val="317267157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03122-8FA6-0C26-E354-7C10A9FD172F}"/>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241BA2DF-6016-75C6-E441-5A9D11E24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781B6E34-D1B4-60FE-2E3F-6B7FBED12E96}"/>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6A3F2796-27A3-1B0B-6B84-62DEEDFF9270}"/>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E7B5EDBC-48D6-0F12-5C78-C7B51C4E60D1}"/>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CE911297-FA14-F07E-2096-92F16D59A63E}"/>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2CC341E5-5671-C3D0-56BE-DD7F52F7E3EF}"/>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C85758A0-A427-319A-D73E-CC268E372542}"/>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BCD4DDBD-06BD-49BD-FCD8-ECA9A1DA5FA2}"/>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B4FCF899-AB9C-5FFE-4CDA-F21DD08E4A28}"/>
              </a:ext>
            </a:extLst>
          </p:cNvPr>
          <p:cNvSpPr txBox="1"/>
          <p:nvPr/>
        </p:nvSpPr>
        <p:spPr>
          <a:xfrm>
            <a:off x="1201401" y="1027164"/>
            <a:ext cx="8940823" cy="5577681"/>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Motivația este acel „ceva” care te ridică atunci când lumea pare să te lase jos.</a:t>
            </a:r>
            <a:endParaRPr lang="ro-RO" sz="2400" dirty="0">
              <a:latin typeface="Book Antiqua" panose="02040602050305030304" pitchFamily="18" charset="0"/>
            </a:endParaRPr>
          </a:p>
          <a:p>
            <a:pPr>
              <a:lnSpc>
                <a:spcPct val="150000"/>
              </a:lnSpc>
            </a:pPr>
            <a:r>
              <a:rPr lang="ro-RO" sz="2400" dirty="0">
                <a:latin typeface="Book Antiqua" panose="02040602050305030304" pitchFamily="18" charset="0"/>
              </a:rPr>
              <a:t> </a:t>
            </a:r>
          </a:p>
          <a:p>
            <a:pPr>
              <a:lnSpc>
                <a:spcPct val="150000"/>
              </a:lnSpc>
            </a:pPr>
            <a:r>
              <a:rPr lang="ro-RO" sz="2400" dirty="0">
                <a:latin typeface="Book Antiqua" panose="02040602050305030304" pitchFamily="18" charset="0"/>
              </a:rPr>
              <a:t>Este despre depășirea complexului de inferioritate.</a:t>
            </a:r>
          </a:p>
          <a:p>
            <a:pPr>
              <a:lnSpc>
                <a:spcPct val="150000"/>
              </a:lnSpc>
            </a:pPr>
            <a:r>
              <a:rPr lang="ro-RO" sz="2400" dirty="0">
                <a:latin typeface="Book Antiqua" panose="02040602050305030304" pitchFamily="18" charset="0"/>
              </a:rPr>
              <a:t>Despre a-i arăta copilului că poate. Că merită.</a:t>
            </a:r>
          </a:p>
          <a:p>
            <a:pPr algn="ctr">
              <a:lnSpc>
                <a:spcPct val="150000"/>
              </a:lnSpc>
            </a:pPr>
            <a:r>
              <a:rPr lang="ro-RO" sz="2400" dirty="0">
                <a:latin typeface="Book Antiqua" panose="02040602050305030304" pitchFamily="18" charset="0"/>
              </a:rPr>
              <a:t>Că are un loc în lume.</a:t>
            </a:r>
          </a:p>
          <a:p>
            <a:pPr algn="r">
              <a:lnSpc>
                <a:spcPct val="150000"/>
              </a:lnSpc>
            </a:pPr>
            <a:r>
              <a:rPr lang="ro-RO" sz="2400" dirty="0">
                <a:latin typeface="Book Antiqua" panose="02040602050305030304" pitchFamily="18" charset="0"/>
              </a:rPr>
              <a:t>Motivația înseamnă participare.</a:t>
            </a:r>
          </a:p>
          <a:p>
            <a:pPr>
              <a:lnSpc>
                <a:spcPct val="150000"/>
              </a:lnSpc>
            </a:pPr>
            <a:r>
              <a:rPr lang="ro-RO" sz="2400" dirty="0">
                <a:latin typeface="Book Antiqua" panose="02040602050305030304" pitchFamily="18" charset="0"/>
              </a:rPr>
              <a:t>Înseamnă să fii acolo, lângă el, în fiecare pas.</a:t>
            </a:r>
          </a:p>
          <a:p>
            <a:pPr>
              <a:lnSpc>
                <a:spcPct val="150000"/>
              </a:lnSpc>
            </a:pPr>
            <a:r>
              <a:rPr lang="ro-RO" sz="2400" dirty="0">
                <a:latin typeface="Book Antiqua" panose="02040602050305030304" pitchFamily="18" charset="0"/>
              </a:rPr>
              <a:t>Să-l lași să descopere că răbdarea și încrederea pot transforma orice obstacol într-o treaptă.</a:t>
            </a:r>
          </a:p>
        </p:txBody>
      </p:sp>
    </p:spTree>
    <p:extLst>
      <p:ext uri="{BB962C8B-B14F-4D97-AF65-F5344CB8AC3E}">
        <p14:creationId xmlns:p14="http://schemas.microsoft.com/office/powerpoint/2010/main" val="215120134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25E6B-F0CF-7448-AFB6-6B9353FCE92A}"/>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0677995D-D7B8-BFB9-C65F-76DBDF825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6D37E2B2-1F9D-AAC4-D566-702682883093}"/>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F4DFD558-38F1-22F7-9E93-ECBDBA15EE8B}"/>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CEB2B253-8969-3287-7DF3-29274AF64E41}"/>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5E7023CF-D171-EB51-8994-9BF6303D3250}"/>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8EB92B53-FA60-ABDB-725D-E2F498C29F4F}"/>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4D7C73B0-D4B6-9EBB-70FB-4C7612FB2885}"/>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77B4FE8B-5975-0E48-15BF-D8935113D3F3}"/>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9696B5A6-441E-68A2-D648-7FFF26EDBAC2}"/>
              </a:ext>
            </a:extLst>
          </p:cNvPr>
          <p:cNvSpPr txBox="1"/>
          <p:nvPr/>
        </p:nvSpPr>
        <p:spPr>
          <a:xfrm>
            <a:off x="1201401" y="654050"/>
            <a:ext cx="8940823" cy="6681509"/>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IMAGINI ALE MOTIVAȚIEI</a:t>
            </a:r>
          </a:p>
          <a:p>
            <a:pPr>
              <a:lnSpc>
                <a:spcPct val="150000"/>
              </a:lnSpc>
            </a:pPr>
            <a:r>
              <a:rPr lang="ro-RO" sz="2400" dirty="0">
                <a:latin typeface="Book Antiqua" panose="02040602050305030304" pitchFamily="18" charset="0"/>
              </a:rPr>
              <a:t>Motivația e ca o zi de luni.</a:t>
            </a:r>
          </a:p>
          <a:p>
            <a:pPr>
              <a:lnSpc>
                <a:spcPct val="150000"/>
              </a:lnSpc>
            </a:pPr>
            <a:r>
              <a:rPr lang="ro-RO" sz="2400" dirty="0">
                <a:latin typeface="Book Antiqua" panose="02040602050305030304" pitchFamily="18" charset="0"/>
              </a:rPr>
              <a:t>Probabil cea mai lungă zi din univers.</a:t>
            </a:r>
          </a:p>
          <a:p>
            <a:pPr>
              <a:lnSpc>
                <a:spcPct val="150000"/>
              </a:lnSpc>
            </a:pPr>
            <a:r>
              <a:rPr lang="ro-RO" sz="2400" dirty="0">
                <a:latin typeface="Book Antiqua" panose="02040602050305030304" pitchFamily="18" charset="0"/>
              </a:rPr>
              <a:t>Ziua în care ai impresia că toți au ceva cu tine.</a:t>
            </a:r>
          </a:p>
          <a:p>
            <a:pPr>
              <a:lnSpc>
                <a:spcPct val="150000"/>
              </a:lnSpc>
            </a:pPr>
            <a:r>
              <a:rPr lang="ro-RO" sz="2400" dirty="0">
                <a:latin typeface="Book Antiqua" panose="02040602050305030304" pitchFamily="18" charset="0"/>
              </a:rPr>
              <a:t>Dar totuși… mergi înainte.</a:t>
            </a:r>
          </a:p>
          <a:p>
            <a:pPr algn="r">
              <a:lnSpc>
                <a:spcPct val="150000"/>
              </a:lnSpc>
            </a:pPr>
            <a:r>
              <a:rPr lang="ro-RO" sz="2400" dirty="0">
                <a:latin typeface="Book Antiqua" panose="02040602050305030304" pitchFamily="18" charset="0"/>
              </a:rPr>
              <a:t>Motivația e ca atunci când îți propui să ții dietă…</a:t>
            </a:r>
          </a:p>
          <a:p>
            <a:pPr algn="r">
              <a:lnSpc>
                <a:spcPct val="150000"/>
              </a:lnSpc>
            </a:pPr>
            <a:r>
              <a:rPr lang="ro-RO" sz="2400" dirty="0">
                <a:latin typeface="Book Antiqua" panose="02040602050305030304" pitchFamily="18" charset="0"/>
              </a:rPr>
              <a:t>și soarta îți scoate în cale cele mai colorate tentații.</a:t>
            </a:r>
          </a:p>
          <a:p>
            <a:pPr algn="r">
              <a:lnSpc>
                <a:spcPct val="150000"/>
              </a:lnSpc>
            </a:pPr>
            <a:r>
              <a:rPr lang="ro-RO" sz="2400" dirty="0">
                <a:latin typeface="Book Antiqua" panose="02040602050305030304" pitchFamily="18" charset="0"/>
              </a:rPr>
              <a:t>Și totuși… continui.</a:t>
            </a:r>
          </a:p>
          <a:p>
            <a:pPr>
              <a:lnSpc>
                <a:spcPct val="150000"/>
              </a:lnSpc>
            </a:pPr>
            <a:r>
              <a:rPr lang="ro-RO" sz="2400" dirty="0">
                <a:latin typeface="Book Antiqua" panose="02040602050305030304" pitchFamily="18" charset="0"/>
              </a:rPr>
              <a:t>Motivația e emoția unei așteptări.</a:t>
            </a:r>
          </a:p>
          <a:p>
            <a:pPr>
              <a:lnSpc>
                <a:spcPct val="150000"/>
              </a:lnSpc>
            </a:pPr>
            <a:r>
              <a:rPr lang="ro-RO" sz="2400" dirty="0">
                <a:latin typeface="Book Antiqua" panose="02040602050305030304" pitchFamily="18" charset="0"/>
              </a:rPr>
              <a:t>După ce te-ai străduit în tăcere.</a:t>
            </a:r>
          </a:p>
          <a:p>
            <a:pPr>
              <a:lnSpc>
                <a:spcPct val="150000"/>
              </a:lnSpc>
            </a:pPr>
            <a:r>
              <a:rPr lang="ro-RO" sz="2400" dirty="0">
                <a:latin typeface="Book Antiqua" panose="02040602050305030304" pitchFamily="18" charset="0"/>
              </a:rPr>
              <a:t>Fără să spui nimănui.</a:t>
            </a:r>
          </a:p>
          <a:p>
            <a:pPr>
              <a:lnSpc>
                <a:spcPct val="150000"/>
              </a:lnSpc>
            </a:pPr>
            <a:r>
              <a:rPr lang="ro-RO" sz="2400" dirty="0">
                <a:latin typeface="Book Antiqua" panose="02040602050305030304" pitchFamily="18" charset="0"/>
              </a:rPr>
              <a:t>Și într-o zi… reușești.</a:t>
            </a:r>
          </a:p>
        </p:txBody>
      </p:sp>
    </p:spTree>
    <p:extLst>
      <p:ext uri="{BB962C8B-B14F-4D97-AF65-F5344CB8AC3E}">
        <p14:creationId xmlns:p14="http://schemas.microsoft.com/office/powerpoint/2010/main" val="2226299209"/>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AE67-8EE5-75A5-85EE-067A3030835A}"/>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50FC3539-96CF-6E3E-47DF-929B6F6F5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CE387A15-165E-40FE-02D2-795A2F568C79}"/>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F845392D-2CFC-6D42-305A-A32105B38B6D}"/>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266C6D9A-8809-D591-FB39-B26B4B48C691}"/>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0CE667F9-ECC7-80C0-DED7-688334126154}"/>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DF8E3065-8856-A72E-A655-9C1B43EB9AFF}"/>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D0EABC17-4024-9AA9-C072-0AF7B214355E}"/>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7732334C-687B-8469-E7C5-080D41B1ABE9}"/>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E0EB19A7-7D15-E097-3A3E-1C967659D993}"/>
              </a:ext>
            </a:extLst>
          </p:cNvPr>
          <p:cNvSpPr txBox="1"/>
          <p:nvPr/>
        </p:nvSpPr>
        <p:spPr>
          <a:xfrm>
            <a:off x="1201401" y="1944728"/>
            <a:ext cx="8940823" cy="3357522"/>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MOTIVAȚIA ESTE DESPRE OAMENI</a:t>
            </a:r>
          </a:p>
          <a:p>
            <a:pPr algn="ctr">
              <a:lnSpc>
                <a:spcPct val="150000"/>
              </a:lnSpc>
            </a:pPr>
            <a:endParaRPr lang="ro-RO" sz="2400" b="1" dirty="0">
              <a:latin typeface="Book Antiqua" panose="02040602050305030304" pitchFamily="18" charset="0"/>
            </a:endParaRPr>
          </a:p>
          <a:p>
            <a:pPr algn="ctr">
              <a:lnSpc>
                <a:spcPct val="150000"/>
              </a:lnSpc>
            </a:pPr>
            <a:r>
              <a:rPr lang="ro-RO" sz="2400" dirty="0">
                <a:latin typeface="Book Antiqua" panose="02040602050305030304" pitchFamily="18" charset="0"/>
              </a:rPr>
              <a:t>Despre cei care aleg să pășească alături de tine.</a:t>
            </a:r>
          </a:p>
          <a:p>
            <a:pPr algn="ctr">
              <a:lnSpc>
                <a:spcPct val="150000"/>
              </a:lnSpc>
            </a:pPr>
            <a:r>
              <a:rPr lang="ro-RO" sz="2400" dirty="0">
                <a:latin typeface="Book Antiqua" panose="02040602050305030304" pitchFamily="18" charset="0"/>
              </a:rPr>
              <a:t>Sau despre cei care aleg să se dezică de tine ... și își găsesc propriile drumuri…</a:t>
            </a:r>
          </a:p>
          <a:p>
            <a:pPr algn="ctr">
              <a:lnSpc>
                <a:spcPct val="150000"/>
              </a:lnSpc>
            </a:pPr>
            <a:r>
              <a:rPr lang="ro-RO" sz="2400" dirty="0">
                <a:latin typeface="Book Antiqua" panose="02040602050305030304" pitchFamily="18" charset="0"/>
              </a:rPr>
              <a:t>dar te inspiră să faci și tu, la rândul tău, propriile tale alegeri.</a:t>
            </a:r>
          </a:p>
        </p:txBody>
      </p:sp>
    </p:spTree>
    <p:extLst>
      <p:ext uri="{BB962C8B-B14F-4D97-AF65-F5344CB8AC3E}">
        <p14:creationId xmlns:p14="http://schemas.microsoft.com/office/powerpoint/2010/main" val="2368965568"/>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2180-DA98-79E8-54DA-2606761FFB1D}"/>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582A632D-C4F7-D2C2-E673-CEEEAF7F9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1F064510-8119-911A-41B3-38816EB9E18F}"/>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37FAB66F-79FD-07E8-63FB-7B3D8311F495}"/>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20AB8EFD-F0B9-8FB5-C9CE-C87B928792A7}"/>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C0470A62-6280-55A0-6F40-CE2EC75695C3}"/>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1EC0D8BF-F5CA-4E54-1FB9-FDFAB63138C3}"/>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2EFD253F-B8A9-2D37-9E70-16C19DD5844A}"/>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553D8299-A777-130C-0B27-F5AA4FF324F6}"/>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CC117A88-BBE0-6F7F-A509-FF3F7B3C3C39}"/>
              </a:ext>
            </a:extLst>
          </p:cNvPr>
          <p:cNvSpPr txBox="1"/>
          <p:nvPr/>
        </p:nvSpPr>
        <p:spPr>
          <a:xfrm>
            <a:off x="1201401" y="1720850"/>
            <a:ext cx="8940823" cy="3911520"/>
          </a:xfrm>
          <a:prstGeom prst="rect">
            <a:avLst/>
          </a:prstGeom>
          <a:noFill/>
        </p:spPr>
        <p:txBody>
          <a:bodyPr wrap="square">
            <a:spAutoFit/>
          </a:bodyPr>
          <a:lstStyle/>
          <a:p>
            <a:pPr algn="ctr">
              <a:lnSpc>
                <a:spcPct val="150000"/>
              </a:lnSpc>
            </a:pPr>
            <a:r>
              <a:rPr lang="ro-RO" sz="2400" b="1" dirty="0">
                <a:latin typeface="Book Antiqua" panose="02040602050305030304" pitchFamily="18" charset="0"/>
              </a:rPr>
              <a:t>MOTIVAȚIA E DESPRE EDUCAȚIE</a:t>
            </a:r>
          </a:p>
          <a:p>
            <a:pPr algn="ctr">
              <a:lnSpc>
                <a:spcPct val="150000"/>
              </a:lnSpc>
            </a:pPr>
            <a:endParaRPr lang="ro-RO" sz="2400" b="1" dirty="0">
              <a:latin typeface="Book Antiqua" panose="02040602050305030304" pitchFamily="18" charset="0"/>
            </a:endParaRPr>
          </a:p>
          <a:p>
            <a:pPr algn="ctr">
              <a:lnSpc>
                <a:spcPct val="150000"/>
              </a:lnSpc>
            </a:pPr>
            <a:r>
              <a:rPr lang="ro-RO" sz="2400" b="1" dirty="0">
                <a:latin typeface="Book Antiqua" panose="02040602050305030304" pitchFamily="18" charset="0"/>
              </a:rPr>
              <a:t>Despre acel moment în care faci un bine fără să aștepți nimic în schimb.</a:t>
            </a:r>
          </a:p>
          <a:p>
            <a:pPr algn="ctr">
              <a:lnSpc>
                <a:spcPct val="150000"/>
              </a:lnSpc>
            </a:pPr>
            <a:r>
              <a:rPr lang="ro-RO" sz="2400" b="1" dirty="0">
                <a:latin typeface="Book Antiqua" panose="02040602050305030304" pitchFamily="18" charset="0"/>
              </a:rPr>
              <a:t>Despre gesturi mici care schimbă vieți mari.</a:t>
            </a:r>
          </a:p>
          <a:p>
            <a:pPr algn="ctr">
              <a:lnSpc>
                <a:spcPct val="150000"/>
              </a:lnSpc>
            </a:pPr>
            <a:r>
              <a:rPr lang="ro-RO" sz="2400" b="1" dirty="0">
                <a:latin typeface="Book Antiqua" panose="02040602050305030304" pitchFamily="18" charset="0"/>
              </a:rPr>
              <a:t>Pentru că educația bună nu se predă.</a:t>
            </a:r>
          </a:p>
          <a:p>
            <a:pPr algn="ctr">
              <a:lnSpc>
                <a:spcPct val="150000"/>
              </a:lnSpc>
            </a:pPr>
            <a:r>
              <a:rPr lang="ro-RO" sz="2400" b="1" dirty="0">
                <a:latin typeface="Book Antiqua" panose="02040602050305030304" pitchFamily="18" charset="0"/>
              </a:rPr>
              <a:t>Se trăiește.</a:t>
            </a:r>
          </a:p>
        </p:txBody>
      </p:sp>
    </p:spTree>
    <p:extLst>
      <p:ext uri="{BB962C8B-B14F-4D97-AF65-F5344CB8AC3E}">
        <p14:creationId xmlns:p14="http://schemas.microsoft.com/office/powerpoint/2010/main" val="3268743026"/>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BFDAC-9DC9-A455-9918-067CA0D1F0B3}"/>
            </a:ext>
          </a:extLst>
        </p:cNvPr>
        <p:cNvGrpSpPr/>
        <p:nvPr/>
      </p:nvGrpSpPr>
      <p:grpSpPr>
        <a:xfrm>
          <a:off x="0" y="0"/>
          <a:ext cx="0" cy="0"/>
          <a:chOff x="0" y="0"/>
          <a:chExt cx="0" cy="0"/>
        </a:xfrm>
      </p:grpSpPr>
      <p:pic>
        <p:nvPicPr>
          <p:cNvPr id="3" name="Imagine 2">
            <a:extLst>
              <a:ext uri="{FF2B5EF4-FFF2-40B4-BE49-F238E27FC236}">
                <a16:creationId xmlns:a16="http://schemas.microsoft.com/office/drawing/2014/main" id="{44026FBE-B717-3818-FCCE-EBADFB00FB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 y="0"/>
            <a:ext cx="10685504" cy="7556500"/>
          </a:xfrm>
          <a:prstGeom prst="rect">
            <a:avLst/>
          </a:prstGeom>
        </p:spPr>
      </p:pic>
      <p:sp>
        <p:nvSpPr>
          <p:cNvPr id="4" name="Freeform 3">
            <a:extLst>
              <a:ext uri="{FF2B5EF4-FFF2-40B4-BE49-F238E27FC236}">
                <a16:creationId xmlns:a16="http://schemas.microsoft.com/office/drawing/2014/main" id="{D8C043DA-92BD-3E6D-35A3-A9267219E4AC}"/>
              </a:ext>
            </a:extLst>
          </p:cNvPr>
          <p:cNvSpPr/>
          <p:nvPr/>
        </p:nvSpPr>
        <p:spPr>
          <a:xfrm>
            <a:off x="549775" y="266767"/>
            <a:ext cx="1583463" cy="493630"/>
          </a:xfrm>
          <a:custGeom>
            <a:avLst/>
            <a:gdLst/>
            <a:ahLst/>
            <a:cxnLst/>
            <a:rect l="l" t="t" r="r" b="b"/>
            <a:pathLst>
              <a:path w="1583463" h="493630">
                <a:moveTo>
                  <a:pt x="0" y="0"/>
                </a:moveTo>
                <a:lnTo>
                  <a:pt x="1583463" y="0"/>
                </a:lnTo>
                <a:lnTo>
                  <a:pt x="1583463" y="493630"/>
                </a:lnTo>
                <a:lnTo>
                  <a:pt x="0" y="493630"/>
                </a:lnTo>
                <a:lnTo>
                  <a:pt x="0" y="0"/>
                </a:lnTo>
                <a:close/>
              </a:path>
            </a:pathLst>
          </a:custGeom>
          <a:blipFill>
            <a:blip r:embed="rId3"/>
            <a:stretch>
              <a:fillRect/>
            </a:stretch>
          </a:blipFill>
        </p:spPr>
        <p:txBody>
          <a:bodyPr/>
          <a:lstStyle/>
          <a:p>
            <a:endParaRPr lang="ro-RO"/>
          </a:p>
        </p:txBody>
      </p:sp>
      <p:sp>
        <p:nvSpPr>
          <p:cNvPr id="5" name="Freeform 4">
            <a:extLst>
              <a:ext uri="{FF2B5EF4-FFF2-40B4-BE49-F238E27FC236}">
                <a16:creationId xmlns:a16="http://schemas.microsoft.com/office/drawing/2014/main" id="{1B4EB9A5-C8B9-21B8-C42C-82C9546890D0}"/>
              </a:ext>
            </a:extLst>
          </p:cNvPr>
          <p:cNvSpPr/>
          <p:nvPr/>
        </p:nvSpPr>
        <p:spPr>
          <a:xfrm>
            <a:off x="2203204" y="268298"/>
            <a:ext cx="1722348" cy="492100"/>
          </a:xfrm>
          <a:custGeom>
            <a:avLst/>
            <a:gdLst/>
            <a:ahLst/>
            <a:cxnLst/>
            <a:rect l="l" t="t" r="r" b="b"/>
            <a:pathLst>
              <a:path w="1722348" h="492100">
                <a:moveTo>
                  <a:pt x="0" y="0"/>
                </a:moveTo>
                <a:lnTo>
                  <a:pt x="1722349" y="0"/>
                </a:lnTo>
                <a:lnTo>
                  <a:pt x="1722349" y="492099"/>
                </a:lnTo>
                <a:lnTo>
                  <a:pt x="0" y="492099"/>
                </a:lnTo>
                <a:lnTo>
                  <a:pt x="0" y="0"/>
                </a:lnTo>
                <a:close/>
              </a:path>
            </a:pathLst>
          </a:custGeom>
          <a:blipFill>
            <a:blip r:embed="rId4"/>
            <a:stretch>
              <a:fillRect/>
            </a:stretch>
          </a:blipFill>
        </p:spPr>
        <p:txBody>
          <a:bodyPr/>
          <a:lstStyle/>
          <a:p>
            <a:endParaRPr lang="ro-RO"/>
          </a:p>
        </p:txBody>
      </p:sp>
      <p:sp>
        <p:nvSpPr>
          <p:cNvPr id="6" name="Freeform 5">
            <a:extLst>
              <a:ext uri="{FF2B5EF4-FFF2-40B4-BE49-F238E27FC236}">
                <a16:creationId xmlns:a16="http://schemas.microsoft.com/office/drawing/2014/main" id="{D632D5C8-219B-AD10-DAAC-55C1F8264512}"/>
              </a:ext>
            </a:extLst>
          </p:cNvPr>
          <p:cNvSpPr/>
          <p:nvPr/>
        </p:nvSpPr>
        <p:spPr>
          <a:xfrm>
            <a:off x="4312032" y="244448"/>
            <a:ext cx="782700" cy="419021"/>
          </a:xfrm>
          <a:custGeom>
            <a:avLst/>
            <a:gdLst/>
            <a:ahLst/>
            <a:cxnLst/>
            <a:rect l="l" t="t" r="r" b="b"/>
            <a:pathLst>
              <a:path w="782700" h="419021">
                <a:moveTo>
                  <a:pt x="0" y="0"/>
                </a:moveTo>
                <a:lnTo>
                  <a:pt x="782700" y="0"/>
                </a:lnTo>
                <a:lnTo>
                  <a:pt x="782700" y="419021"/>
                </a:lnTo>
                <a:lnTo>
                  <a:pt x="0" y="419021"/>
                </a:lnTo>
                <a:lnTo>
                  <a:pt x="0" y="0"/>
                </a:lnTo>
                <a:close/>
              </a:path>
            </a:pathLst>
          </a:custGeom>
          <a:blipFill>
            <a:blip r:embed="rId5"/>
            <a:stretch>
              <a:fillRect/>
            </a:stretch>
          </a:blipFill>
        </p:spPr>
        <p:txBody>
          <a:bodyPr/>
          <a:lstStyle/>
          <a:p>
            <a:endParaRPr lang="ro-RO"/>
          </a:p>
        </p:txBody>
      </p:sp>
      <p:sp>
        <p:nvSpPr>
          <p:cNvPr id="7" name="Freeform 6">
            <a:extLst>
              <a:ext uri="{FF2B5EF4-FFF2-40B4-BE49-F238E27FC236}">
                <a16:creationId xmlns:a16="http://schemas.microsoft.com/office/drawing/2014/main" id="{3281EB20-5A29-B865-A388-ECEF9CE03AD9}"/>
              </a:ext>
            </a:extLst>
          </p:cNvPr>
          <p:cNvSpPr/>
          <p:nvPr/>
        </p:nvSpPr>
        <p:spPr>
          <a:xfrm>
            <a:off x="8134505" y="244448"/>
            <a:ext cx="2007720" cy="372038"/>
          </a:xfrm>
          <a:custGeom>
            <a:avLst/>
            <a:gdLst/>
            <a:ahLst/>
            <a:cxnLst/>
            <a:rect l="l" t="t" r="r" b="b"/>
            <a:pathLst>
              <a:path w="2007720" h="372038">
                <a:moveTo>
                  <a:pt x="0" y="0"/>
                </a:moveTo>
                <a:lnTo>
                  <a:pt x="2007720" y="0"/>
                </a:lnTo>
                <a:lnTo>
                  <a:pt x="2007720" y="372037"/>
                </a:lnTo>
                <a:lnTo>
                  <a:pt x="0" y="372037"/>
                </a:lnTo>
                <a:lnTo>
                  <a:pt x="0" y="0"/>
                </a:lnTo>
                <a:close/>
              </a:path>
            </a:pathLst>
          </a:custGeom>
          <a:blipFill>
            <a:blip r:embed="rId6"/>
            <a:stretch>
              <a:fillRect/>
            </a:stretch>
          </a:blipFill>
        </p:spPr>
        <p:txBody>
          <a:bodyPr/>
          <a:lstStyle/>
          <a:p>
            <a:endParaRPr lang="ro-RO"/>
          </a:p>
        </p:txBody>
      </p:sp>
      <p:sp>
        <p:nvSpPr>
          <p:cNvPr id="8" name="Freeform 7">
            <a:extLst>
              <a:ext uri="{FF2B5EF4-FFF2-40B4-BE49-F238E27FC236}">
                <a16:creationId xmlns:a16="http://schemas.microsoft.com/office/drawing/2014/main" id="{A4C6B3EA-DEA0-9FAC-6D00-D7D30B95F538}"/>
              </a:ext>
            </a:extLst>
          </p:cNvPr>
          <p:cNvSpPr/>
          <p:nvPr/>
        </p:nvSpPr>
        <p:spPr>
          <a:xfrm>
            <a:off x="5945964" y="164609"/>
            <a:ext cx="699345" cy="697946"/>
          </a:xfrm>
          <a:custGeom>
            <a:avLst/>
            <a:gdLst/>
            <a:ahLst/>
            <a:cxnLst/>
            <a:rect l="l" t="t" r="r" b="b"/>
            <a:pathLst>
              <a:path w="699345" h="697946">
                <a:moveTo>
                  <a:pt x="0" y="0"/>
                </a:moveTo>
                <a:lnTo>
                  <a:pt x="699345" y="0"/>
                </a:lnTo>
                <a:lnTo>
                  <a:pt x="699345" y="697946"/>
                </a:lnTo>
                <a:lnTo>
                  <a:pt x="0" y="697946"/>
                </a:lnTo>
                <a:lnTo>
                  <a:pt x="0" y="0"/>
                </a:lnTo>
                <a:close/>
              </a:path>
            </a:pathLst>
          </a:custGeom>
          <a:blipFill>
            <a:blip r:embed="rId7"/>
            <a:stretch>
              <a:fillRect/>
            </a:stretch>
          </a:blipFill>
        </p:spPr>
        <p:txBody>
          <a:bodyPr/>
          <a:lstStyle/>
          <a:p>
            <a:endParaRPr lang="ro-RO"/>
          </a:p>
        </p:txBody>
      </p:sp>
      <p:sp>
        <p:nvSpPr>
          <p:cNvPr id="9" name="Freeform 8">
            <a:extLst>
              <a:ext uri="{FF2B5EF4-FFF2-40B4-BE49-F238E27FC236}">
                <a16:creationId xmlns:a16="http://schemas.microsoft.com/office/drawing/2014/main" id="{EC53D207-572C-9094-0B7B-4B83280C67CE}"/>
              </a:ext>
            </a:extLst>
          </p:cNvPr>
          <p:cNvSpPr/>
          <p:nvPr/>
        </p:nvSpPr>
        <p:spPr>
          <a:xfrm>
            <a:off x="6851699" y="244448"/>
            <a:ext cx="1079712" cy="334884"/>
          </a:xfrm>
          <a:custGeom>
            <a:avLst/>
            <a:gdLst/>
            <a:ahLst/>
            <a:cxnLst/>
            <a:rect l="l" t="t" r="r" b="b"/>
            <a:pathLst>
              <a:path w="1079712" h="334884">
                <a:moveTo>
                  <a:pt x="0" y="0"/>
                </a:moveTo>
                <a:lnTo>
                  <a:pt x="1079712" y="0"/>
                </a:lnTo>
                <a:lnTo>
                  <a:pt x="1079712" y="334884"/>
                </a:lnTo>
                <a:lnTo>
                  <a:pt x="0" y="334884"/>
                </a:lnTo>
                <a:lnTo>
                  <a:pt x="0" y="0"/>
                </a:lnTo>
                <a:close/>
              </a:path>
            </a:pathLst>
          </a:custGeom>
          <a:blipFill>
            <a:blip r:embed="rId8"/>
            <a:stretch>
              <a:fillRect/>
            </a:stretch>
          </a:blipFill>
        </p:spPr>
        <p:txBody>
          <a:bodyPr/>
          <a:lstStyle/>
          <a:p>
            <a:endParaRPr lang="ro-RO"/>
          </a:p>
        </p:txBody>
      </p:sp>
      <p:sp>
        <p:nvSpPr>
          <p:cNvPr id="10" name="TextBox 9">
            <a:extLst>
              <a:ext uri="{FF2B5EF4-FFF2-40B4-BE49-F238E27FC236}">
                <a16:creationId xmlns:a16="http://schemas.microsoft.com/office/drawing/2014/main" id="{365B6B61-D3E4-6B15-5E07-D3A5D52F7B67}"/>
              </a:ext>
            </a:extLst>
          </p:cNvPr>
          <p:cNvSpPr txBox="1"/>
          <p:nvPr/>
        </p:nvSpPr>
        <p:spPr>
          <a:xfrm>
            <a:off x="5094732" y="251795"/>
            <a:ext cx="644842" cy="299762"/>
          </a:xfrm>
          <a:prstGeom prst="rect">
            <a:avLst/>
          </a:prstGeom>
        </p:spPr>
        <p:txBody>
          <a:bodyPr wrap="square" lIns="0" tIns="0" rIns="0" bIns="0" rtlCol="0" anchor="t">
            <a:spAutoFit/>
          </a:bodyPr>
          <a:lstStyle/>
          <a:p>
            <a:pPr algn="ctr">
              <a:lnSpc>
                <a:spcPts val="791"/>
              </a:lnSpc>
              <a:spcBef>
                <a:spcPct val="0"/>
              </a:spcBef>
            </a:pPr>
            <a:r>
              <a:rPr lang="en-US" sz="565" dirty="0">
                <a:solidFill>
                  <a:srgbClr val="000000"/>
                </a:solidFill>
                <a:latin typeface="Alata"/>
                <a:ea typeface="Alata"/>
                <a:cs typeface="Alata"/>
                <a:sym typeface="Alata"/>
              </a:rPr>
              <a:t>INSPECTORATUL ȘCOLAR JUDEȚEAN BOTOȘANI</a:t>
            </a:r>
          </a:p>
        </p:txBody>
      </p:sp>
      <p:sp>
        <p:nvSpPr>
          <p:cNvPr id="14" name="CasetăText 13">
            <a:extLst>
              <a:ext uri="{FF2B5EF4-FFF2-40B4-BE49-F238E27FC236}">
                <a16:creationId xmlns:a16="http://schemas.microsoft.com/office/drawing/2014/main" id="{DB40DFC7-9998-8A44-FB6E-38041F71FA70}"/>
              </a:ext>
            </a:extLst>
          </p:cNvPr>
          <p:cNvSpPr txBox="1"/>
          <p:nvPr/>
        </p:nvSpPr>
        <p:spPr>
          <a:xfrm>
            <a:off x="1188702" y="1035050"/>
            <a:ext cx="8940823" cy="5376857"/>
          </a:xfrm>
          <a:prstGeom prst="rect">
            <a:avLst/>
          </a:prstGeom>
          <a:noFill/>
        </p:spPr>
        <p:txBody>
          <a:bodyPr wrap="square">
            <a:spAutoFit/>
          </a:bodyPr>
          <a:lstStyle/>
          <a:p>
            <a:pPr>
              <a:lnSpc>
                <a:spcPct val="150000"/>
              </a:lnSpc>
            </a:pPr>
            <a:r>
              <a:rPr lang="ro-RO" sz="2400" b="1" dirty="0">
                <a:latin typeface="Book Antiqua" panose="02040602050305030304" pitchFamily="18" charset="0"/>
              </a:rPr>
              <a:t>Educația schimbă destine.</a:t>
            </a:r>
          </a:p>
          <a:p>
            <a:pPr algn="r">
              <a:lnSpc>
                <a:spcPct val="150000"/>
              </a:lnSpc>
            </a:pPr>
            <a:r>
              <a:rPr lang="ro-RO" sz="2400" b="1" dirty="0">
                <a:latin typeface="Book Antiqua" panose="02040602050305030304" pitchFamily="18" charset="0"/>
              </a:rPr>
              <a:t>Motivația le pune în mișcare.</a:t>
            </a:r>
          </a:p>
          <a:p>
            <a:pPr>
              <a:lnSpc>
                <a:spcPct val="150000"/>
              </a:lnSpc>
            </a:pPr>
            <a:r>
              <a:rPr lang="ro-RO" sz="2400" b="1" dirty="0">
                <a:latin typeface="Book Antiqua" panose="02040602050305030304" pitchFamily="18" charset="0"/>
              </a:rPr>
              <a:t>Perseverența le dă direcție.</a:t>
            </a:r>
          </a:p>
          <a:p>
            <a:pPr algn="r">
              <a:lnSpc>
                <a:spcPct val="150000"/>
              </a:lnSpc>
            </a:pPr>
            <a:r>
              <a:rPr lang="ro-RO" sz="2400" b="1" dirty="0">
                <a:latin typeface="Book Antiqua" panose="02040602050305030304" pitchFamily="18" charset="0"/>
              </a:rPr>
              <a:t>Iar încrederea în viitor le dă sens.</a:t>
            </a:r>
          </a:p>
          <a:p>
            <a:pPr algn="ctr">
              <a:lnSpc>
                <a:spcPct val="150000"/>
              </a:lnSpc>
            </a:pPr>
            <a:r>
              <a:rPr lang="ro-RO" sz="2400" b="1" dirty="0">
                <a:latin typeface="Book Antiqua" panose="02040602050305030304" pitchFamily="18" charset="0"/>
              </a:rPr>
              <a:t>Fiecare copil merită o șansă.</a:t>
            </a:r>
          </a:p>
          <a:p>
            <a:pPr algn="ctr">
              <a:lnSpc>
                <a:spcPct val="150000"/>
              </a:lnSpc>
            </a:pPr>
            <a:r>
              <a:rPr lang="ro-RO" sz="2400" b="1" dirty="0">
                <a:latin typeface="Book Antiqua" panose="02040602050305030304" pitchFamily="18" charset="0"/>
              </a:rPr>
              <a:t>Fiecare copil merită un viitor.</a:t>
            </a:r>
          </a:p>
          <a:p>
            <a:pPr>
              <a:lnSpc>
                <a:spcPct val="150000"/>
              </a:lnSpc>
            </a:pPr>
            <a:r>
              <a:rPr lang="ro-RO" sz="2400" b="1" dirty="0">
                <a:latin typeface="Book Antiqua" panose="02040602050305030304" pitchFamily="18" charset="0"/>
              </a:rPr>
              <a:t>Iar noi suntem aici pentru a-l ajuta să-l construiască.</a:t>
            </a:r>
          </a:p>
          <a:p>
            <a:pPr algn="r">
              <a:lnSpc>
                <a:spcPct val="150000"/>
              </a:lnSpc>
            </a:pPr>
            <a:r>
              <a:rPr lang="ro-RO" sz="3200" b="1" dirty="0">
                <a:latin typeface="Baguet Script" panose="00000500000000000000" pitchFamily="2" charset="0"/>
              </a:rPr>
              <a:t>Pentru că atunci când un copil reușește… </a:t>
            </a:r>
          </a:p>
          <a:p>
            <a:pPr algn="ctr">
              <a:lnSpc>
                <a:spcPct val="150000"/>
              </a:lnSpc>
            </a:pPr>
            <a:r>
              <a:rPr lang="ro-RO" sz="3200" b="1" dirty="0">
                <a:latin typeface="Baguet Script" panose="00000500000000000000" pitchFamily="2" charset="0"/>
              </a:rPr>
              <a:t>Reușim cu toții</a:t>
            </a:r>
            <a:r>
              <a:rPr lang="ro-RO" sz="2400" b="1" dirty="0">
                <a:latin typeface="Book Antiqua" panose="02040602050305030304" pitchFamily="18" charset="0"/>
              </a:rPr>
              <a:t> !</a:t>
            </a:r>
          </a:p>
        </p:txBody>
      </p:sp>
    </p:spTree>
    <p:extLst>
      <p:ext uri="{BB962C8B-B14F-4D97-AF65-F5344CB8AC3E}">
        <p14:creationId xmlns:p14="http://schemas.microsoft.com/office/powerpoint/2010/main" val="2444501370"/>
      </p:ext>
    </p:extLst>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1158</Words>
  <Application>Microsoft Office PowerPoint</Application>
  <PresentationFormat>Custom</PresentationFormat>
  <Paragraphs>99</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Magnolia Script</vt:lpstr>
      <vt:lpstr>Aprila</vt:lpstr>
      <vt:lpstr>Alata</vt:lpstr>
      <vt:lpstr>Baguet Script</vt:lpstr>
      <vt:lpstr>Arial</vt:lpstr>
      <vt:lpstr>Calibri</vt:lpstr>
      <vt:lpstr>Lulu Font TH</vt:lpstr>
      <vt:lpstr>Book Antiqua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„Educația care schimbă destine motivație, perseverență și încredere în viitor”</dc:title>
  <dc:creator>Home</dc:creator>
  <cp:lastModifiedBy>apostol alexandru</cp:lastModifiedBy>
  <cp:revision>3</cp:revision>
  <dcterms:created xsi:type="dcterms:W3CDTF">2006-08-16T00:00:00Z</dcterms:created>
  <dcterms:modified xsi:type="dcterms:W3CDTF">2026-06-16T08:58:37Z</dcterms:modified>
  <dc:identifier>DAHMoc6Gfm4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b58b62f-6f94-46bd-8089-18e64b0a9abb_Enabled">
    <vt:lpwstr>true</vt:lpwstr>
  </property>
  <property fmtid="{D5CDD505-2E9C-101B-9397-08002B2CF9AE}" pid="3" name="MSIP_Label_5b58b62f-6f94-46bd-8089-18e64b0a9abb_SetDate">
    <vt:lpwstr>2026-06-15T12:00:48Z</vt:lpwstr>
  </property>
  <property fmtid="{D5CDD505-2E9C-101B-9397-08002B2CF9AE}" pid="4" name="MSIP_Label_5b58b62f-6f94-46bd-8089-18e64b0a9abb_Method">
    <vt:lpwstr>Standard</vt:lpwstr>
  </property>
  <property fmtid="{D5CDD505-2E9C-101B-9397-08002B2CF9AE}" pid="5" name="MSIP_Label_5b58b62f-6f94-46bd-8089-18e64b0a9abb_Name">
    <vt:lpwstr>defa4170-0d19-0005-0004-bc88714345d2</vt:lpwstr>
  </property>
  <property fmtid="{D5CDD505-2E9C-101B-9397-08002B2CF9AE}" pid="6" name="MSIP_Label_5b58b62f-6f94-46bd-8089-18e64b0a9abb_SiteId">
    <vt:lpwstr>a6eb79fa-c4a9-4cce-818d-b85274d15305</vt:lpwstr>
  </property>
  <property fmtid="{D5CDD505-2E9C-101B-9397-08002B2CF9AE}" pid="7" name="MSIP_Label_5b58b62f-6f94-46bd-8089-18e64b0a9abb_ActionId">
    <vt:lpwstr>28aae14b-9871-468d-91ab-196229f16a1d</vt:lpwstr>
  </property>
  <property fmtid="{D5CDD505-2E9C-101B-9397-08002B2CF9AE}" pid="8" name="MSIP_Label_5b58b62f-6f94-46bd-8089-18e64b0a9abb_ContentBits">
    <vt:lpwstr>0</vt:lpwstr>
  </property>
  <property fmtid="{D5CDD505-2E9C-101B-9397-08002B2CF9AE}" pid="9" name="MSIP_Label_5b58b62f-6f94-46bd-8089-18e64b0a9abb_Tag">
    <vt:lpwstr>10, 3, 0, 1</vt:lpwstr>
  </property>
</Properties>
</file>